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3" r:id="rId3"/>
    <p:sldId id="257" r:id="rId4"/>
    <p:sldId id="259" r:id="rId5"/>
    <p:sldId id="261" r:id="rId6"/>
    <p:sldId id="267" r:id="rId7"/>
    <p:sldId id="263" r:id="rId8"/>
    <p:sldId id="272" r:id="rId9"/>
    <p:sldId id="274" r:id="rId10"/>
    <p:sldId id="286" r:id="rId11"/>
    <p:sldId id="28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07" autoAdjust="0"/>
  </p:normalViewPr>
  <p:slideViewPr>
    <p:cSldViewPr>
      <p:cViewPr>
        <p:scale>
          <a:sx n="82" d="100"/>
          <a:sy n="82" d="100"/>
        </p:scale>
        <p:origin x="-9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73407-9296-4E77-8160-264B5CADF07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356E6-F8D0-4F33-8AFA-4E7E31275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0%BF%D0%BE%D1%80%D1%82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.wikipedia.org/wiki/%D0%92%D0%B8%D0%B4_%D1%81%D0%BF%D0%BE%D1%80%D1%82%D0%B0" TargetMode="External"/><Relationship Id="rId5" Type="http://schemas.openxmlformats.org/officeDocument/2006/relationships/hyperlink" Target="http://ru.wikipedia.org/wiki/%D0%92%D0%BE%D1%80%D0%BE%D1%82%D0%B0_(%D1%81%D0%BF%D0%BE%D1%80%D1%82)" TargetMode="External"/><Relationship Id="rId4" Type="http://schemas.openxmlformats.org/officeDocument/2006/relationships/hyperlink" Target="http://ru.wikipedia.org/wiki/%D0%A4%D1%83%D1%82%D0%B1%D0%BE%D0%BB%D1%8C%D0%BD%D1%8B%D0%B9_%D0%BC%D1%8F%D1%87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F%D0%BE%D1%80%D1%82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ru.wikipedia.org/wiki/%D0%92%D0%BE%D0%BB%D0%B5%D0%B9%D0%B1%D0%BE%D0%BB%D1%8C%D0%BD%D1%8B%D0%B9_%D0%BC%D1%8F%D1%87" TargetMode="External"/><Relationship Id="rId5" Type="http://schemas.openxmlformats.org/officeDocument/2006/relationships/hyperlink" Target="https://ru.wikipedia.org/w/index.php?title=%D0%A1%D0%B5%D1%82%D0%BA%D0%B0_(%D1%81%D0%BF%D0%BE%D1%80%D1%82%D0%B8%D0%B2%D0%BD%D0%B0%D1%8F)&amp;action=edit&amp;redlink=1" TargetMode="External"/><Relationship Id="rId4" Type="http://schemas.openxmlformats.org/officeDocument/2006/relationships/hyperlink" Target="https://ru.wikipedia.org/wiki/%D0%92%D0%BE%D0%BB%D0%B5%D0%B9%D0%B1%D0%BE%D0%BB%D1%8C%D0%BD%D0%B0%D1%8F_%D0%BF%D0%BB%D0%BE%D1%89%D0%B0%D0%B4%D0%BA%D0%B0" TargetMode="Externa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8%D0%B0%D0%B3%D0%B8_%D0%B2_%D1%84%D0%B8%D0%B3%D1%83%D1%80%D0%BD%D0%BE%D0%BC_%D0%BA%D0%B0%D1%82%D0%B0%D0%BD%D0%B8%D0%B8" TargetMode="External"/><Relationship Id="rId3" Type="http://schemas.openxmlformats.org/officeDocument/2006/relationships/hyperlink" Target="http://ru.wikipedia.org/wiki/%D0%92%D0%B8%D0%B4%D1%8B_%D1%81%D0%BF%D0%BE%D1%80%D1%82%D0%B0" TargetMode="External"/><Relationship Id="rId7" Type="http://schemas.openxmlformats.org/officeDocument/2006/relationships/hyperlink" Target="http://ru.wikipedia.org/wiki/%D0%9F%D1%80%D1%8B%D0%B6%D0%BA%D0%B8_%D0%B2_%D1%84%D0%B8%D0%B3%D1%83%D1%80%D0%BD%D0%BE%D0%BC_%D0%BA%D0%B0%D1%82%D0%B0%D0%BD%D0%B8%D0%B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.wikipedia.org/wiki/%D0%92%D1%80%D0%B0%D1%89%D0%B5%D0%BD%D0%B8%D1%8F_%D0%B2_%D1%84%D0%B8%D0%B3%D1%83%D1%80%D0%BD%D0%BE%D0%BC_%D0%BA%D0%B0%D1%82%D0%B0%D0%BD%D0%B8%D0%B8" TargetMode="External"/><Relationship Id="rId5" Type="http://schemas.openxmlformats.org/officeDocument/2006/relationships/hyperlink" Target="http://ru.wikipedia.org/wiki/%D0%9B%D1%91%D0%B4" TargetMode="External"/><Relationship Id="rId10" Type="http://schemas.openxmlformats.org/officeDocument/2006/relationships/hyperlink" Target="http://ru.wikipedia.org/wiki/%D0%9C%D1%83%D0%B7%D1%8B%D0%BA%D0%B0" TargetMode="External"/><Relationship Id="rId4" Type="http://schemas.openxmlformats.org/officeDocument/2006/relationships/hyperlink" Target="http://ru.wikipedia.org/wiki/%D0%A4%D0%B8%D0%B3%D1%83%D1%80%D0%BD%D1%8B%D0%B5_%D0%BA%D0%BE%D0%BD%D1%8C%D0%BA%D0%B8" TargetMode="External"/><Relationship Id="rId9" Type="http://schemas.openxmlformats.org/officeDocument/2006/relationships/hyperlink" Target="http://ru.wikipedia.org/wiki/%D0%9F%D0%BE%D0%B4%D0%B4%D0%B5%D1%80%D0%B6%D0%BA%D0%B8_%D0%B2_%D1%84%D0%B8%D0%B3%D1%83%D1%80%D0%BD%D0%BE%D0%BC_%D0%BA%D0%B0%D1%82%D0%B0%D0%BD%D0%B8%D0%B8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2%D0%B8%D0%B4_%D1%81%D0%BF%D0%BE%D1%80%D1%82%D0%B0" TargetMode="External"/><Relationship Id="rId7" Type="http://schemas.openxmlformats.org/officeDocument/2006/relationships/hyperlink" Target="http://ru.wikipedia.org/wiki/%D0%A1%D0%B8%D0%BD%D1%85%D1%80%D0%BE%D0%BD%D0%BD%D0%BE%D0%B5_%D0%BF%D0%BB%D0%B0%D0%B2%D0%B0%D0%BD%D0%B8%D0%B5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.wikipedia.org/wiki/%D0%9F%D1%80%D1%8B%D0%B6%D0%BA%D0%B8_%D0%B2_%D0%B2%D0%BE%D0%B4%D1%83" TargetMode="External"/><Relationship Id="rId5" Type="http://schemas.openxmlformats.org/officeDocument/2006/relationships/hyperlink" Target="http://ru.wikipedia.org/wiki/%D0%92%D0%BE%D0%B4%D0%BD%D0%BE%D0%B5_%D0%BF%D0%BE%D0%BB%D0%BE" TargetMode="External"/><Relationship Id="rId4" Type="http://schemas.openxmlformats.org/officeDocument/2006/relationships/hyperlink" Target="http://ru.wikipedia.org/wiki/%D0%9F%D0%BB%D0%B0%D0%B2%D0%B0%D0%BD%D0%B8%D0%B5_%D1%87%D0%B5%D0%BB%D0%BE%D0%B2%D0%B5%D0%BA%D0%B0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Спортивная гимнастика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это один из красивейших, динамичных, зрелищных и популярных видов спорта. История этого вида спорта касается не только спортсменов, но и миллионы зрителей — всех тех, кто находит в ней великолепное зрелище красоты, изящества, силы и ловкости. 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Спортивная гимнастика - 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вид спорта, включающий соревнования на гимнастических снарядах (на коне, брусьях и перекладине, кольцах) в вольных упражнениях и в опорных прыжках.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356E6-F8D0-4F33-8AFA-4E7E31275BE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Баскетбол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спортивная игра с мячом в которую играют две команды по пять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человек</a:t>
            </a:r>
            <a:r>
              <a:rPr lang="ru-RU" sz="120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каждой. Цель игроков каждой команды забросить мяч в кольцо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 корзину) соперника и не дать противнику забросить вам.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356E6-F8D0-4F33-8AFA-4E7E31275BE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Биатло́н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зимний олимпийский вид спорта, сочетающий лыжную гонку со стрельбой из винтовки.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сегодняшний день существует много разновидностей биатлона, сочетающие: лыжную гонку и стрельбу из спортивного лука, гонку на снегоступах и стрельбу из винтовки, гонку на охотничьих лыжах и стрельбу из охотничьей винтовки.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356E6-F8D0-4F33-8AFA-4E7E31275BE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Футбо́л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командный вид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Спорт"/>
              </a:rPr>
              <a:t>спорта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 котором целью является забить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Футбольный мяч"/>
              </a:rPr>
              <a:t>мяч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в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Ворота (спорт)"/>
              </a:rPr>
              <a:t>ворота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соперника ногами или другими частями тела (кроме рук) большее количество раз, чем команда соперника. В настоящее время самый популярный и массовый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Вид спорта"/>
              </a:rPr>
              <a:t>вид спорта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в мире.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356E6-F8D0-4F33-8AFA-4E7E31275BE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Волейбол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вид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Спорт"/>
              </a:rPr>
              <a:t>спорта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командная спортивная игра, в процессе которой две команды соревнуются на специальной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Волейбольная площадка"/>
              </a:rPr>
              <a:t>площадке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разделённой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Сетка (спортивная) (страница отсутствует)"/>
              </a:rPr>
              <a:t>сеткой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стремясь направить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Волейбольный мяч"/>
              </a:rPr>
              <a:t>мяч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на сторону соперника таким образом, чтобы он приземлился на площадке противника.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любителей волейбол — распространённое развлечение и способ отдыха благодаря простоте правил и доступности инвентаря.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356E6-F8D0-4F33-8AFA-4E7E31275BE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Фигу́рное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ката́ние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конькобежный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Виды спорта"/>
              </a:rPr>
              <a:t>вид спорта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Основная идея заключается в передвижении спортсмена или пары спортсменов на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Фигурные коньки"/>
              </a:rPr>
              <a:t>коньках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по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Лёд"/>
              </a:rPr>
              <a:t>льду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с переменами направления скольжения и выполнением дополнительных элементов (</a:t>
            </a:r>
            <a:r>
              <a:rPr lang="ru-RU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Вращения в фигурном катании"/>
              </a:rPr>
              <a:t>вращением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ru-RU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Прыжки в фигурном катании"/>
              </a:rPr>
              <a:t>прыжками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Шаги в фигурном катании"/>
              </a:rPr>
              <a:t>комбинаций шагов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Поддержки в фигурном катании"/>
              </a:rPr>
              <a:t>поддержек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и др.) под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Музыка"/>
              </a:rPr>
              <a:t>музыку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356E6-F8D0-4F33-8AFA-4E7E31275BE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Теннис 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наиболее популярный в мире вид спорта с мячом и ракеткой. Игра проходит на корте. Он может иметь разное покрытие ( песок, трава, дегтебетон и прорезиненный настил на большинстве закрытых кортов). Изначально теннис родился как игра на траве и до сих пор иногда его называют "лаун-теннис" - "газонный теннис". Розыгрыш каждого очка начинается подачей мяча из-за задней линии на корт по другую сторону сетки. Обмен ударами продолжается до тех пор, пока один из игроков не потерпит неудачу в попытке отбить мяч на сторону противника.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356E6-F8D0-4F33-8AFA-4E7E31275BE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Плавание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Вид спорта"/>
              </a:rPr>
              <a:t>вид спорта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или спортивная дисциплина, заключающаяся в преодолении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Плавание человека"/>
              </a:rPr>
              <a:t>вплавь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за наименьшее время различных дистанций. Плавание как вид спорта включает в себя: собственно плавание,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Водное поло"/>
              </a:rPr>
              <a:t>водное поло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Прыжки в воду"/>
              </a:rPr>
              <a:t>прыжки в воду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и 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Синхронное плавание"/>
              </a:rPr>
              <a:t>синхронное плавание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356E6-F8D0-4F33-8AFA-4E7E31275BE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514795-060E-4A9B-8E00-B84FB182BD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F9B84-8431-470C-B5C8-2F44C9B9C4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730B2-B70F-40B7-97D2-F4D67A6E8D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CA03C-836C-499E-BC5D-7D88D37367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AD40B-8E6A-4631-9713-6CB77F4087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7A207-F92E-4C05-A68A-B2683560C8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9ACAC-D14C-4051-9EDA-0732465064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277A8-B166-4CCA-A56C-918E05C027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EA6B5-ABBF-45BD-9B83-C2354E8342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36D11-D852-4040-9F82-D5568A1E47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A2093-B595-4624-A86E-68C30E0831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830AEE-FC0D-494F-9A59-C2CEF0F1EA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alki-shop.ru/skandinavski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10000"/>
                  </a:schemeClr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chemeClr val="bg1">
                    <a:lumMod val="10000"/>
                  </a:schemeClr>
                </a:solidFill>
                <a:latin typeface="Bookman Old Style" pitchFamily="18" charset="0"/>
              </a:rPr>
            </a:br>
            <a:endParaRPr lang="ru-RU" b="1" dirty="0">
              <a:solidFill>
                <a:schemeClr val="bg1">
                  <a:lumMod val="1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C:\Users\Mrs.Smith\Desktop\скандинавская ходьба\8acbd45f0b4171cc23491a13b80f7b8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71611"/>
            <a:ext cx="6465675" cy="41588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2143108" y="714356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Скандинавская ходьба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r>
              <a:rPr lang="ru-RU" sz="1800" b="1" cap="all" dirty="0" smtClean="0">
                <a:latin typeface="Times New Roman" pitchFamily="18" charset="0"/>
                <a:cs typeface="Times New Roman" pitchFamily="18" charset="0"/>
              </a:rPr>
              <a:t>РЕКОМЕНДАЦИИ НОВИЧКАМ</a:t>
            </a:r>
          </a:p>
          <a:p>
            <a:pPr marL="0" indent="0" fontAlgn="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Скандинавская ходьба комфортно переносится обычными людьми, не имеющими спортивного опыта. Занятия начинают с прогулок по ровной, однородной местности, где легче и быстрее осваивается техника ходьбы. При необходимости переходят на сложные пересеченные ландшафты, на которых нагрузки существенно возрастают. Во избежание негативных последствий инструкторы советуют придерживаться следующих правил:</a:t>
            </a:r>
          </a:p>
          <a:p>
            <a:pPr fontAlgn="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тренировки начинают с непродолжительных (5 минут) прогулок в стандартном легком режиме;</a:t>
            </a:r>
          </a:p>
          <a:p>
            <a:pPr fontAlgn="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ежедневно увеличивают дистанцию и наращивают по одной минуте;</a:t>
            </a:r>
          </a:p>
          <a:p>
            <a:pPr fontAlgn="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доводят время пребывания на свежем воздухе до 30 минут и более;</a:t>
            </a:r>
          </a:p>
          <a:p>
            <a:pPr fontAlgn="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возможен вариант в виде 2-3 занятий еженедельно;</a:t>
            </a:r>
          </a:p>
          <a:p>
            <a:pPr fontAlgn="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отказываться от перерывов и отдыха для восстановления сил;</a:t>
            </a:r>
          </a:p>
          <a:p>
            <a:pPr fontAlgn="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выбрать оптимальную интенсивность и частоту шага;</a:t>
            </a:r>
          </a:p>
          <a:p>
            <a:pPr fontAlgn="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сменять широкий шаг мелким, быстрый темп – медленным;</a:t>
            </a:r>
          </a:p>
          <a:p>
            <a:pPr fontAlgn="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чередовать широкий размах руками с небольшой амплитудой раскачивания.</a:t>
            </a:r>
          </a:p>
          <a:p>
            <a:pPr marL="0" indent="0" fontAlgn="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ответственностью необходимо подходить к тренировкам пожилым людям. Здесь важны не силовые занятия на выносливость, а комфортные систематические прогулки для восстановления координации, концентрации внимания и общего оздоровления. </a:t>
            </a:r>
          </a:p>
          <a:p>
            <a:pPr marL="0" indent="0" fontAlgn="t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Нежелательно заниматься при наличии каких-либо противопоказаний, плохого самочувствия и серьезных недугов.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714356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 Длина палок вычисляется по формуле рост * 0.7 (или 0.68)</a:t>
            </a:r>
            <a:br>
              <a:rPr lang="ru-RU" b="1" dirty="0" smtClean="0"/>
            </a:br>
            <a:r>
              <a:rPr lang="ru-RU" b="1" dirty="0" smtClean="0"/>
              <a:t>Например, у вас рост 165 см., длина палок в этом случае будет равна 115 см. (165 </a:t>
            </a:r>
            <a:r>
              <a:rPr lang="ru-RU" b="1" dirty="0" err="1" smtClean="0"/>
              <a:t>х</a:t>
            </a:r>
            <a:r>
              <a:rPr lang="ru-RU" b="1" dirty="0" smtClean="0"/>
              <a:t> 0,7=115 см.)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        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857364"/>
          <a:ext cx="7858180" cy="3571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2122060"/>
                <a:gridCol w="1867928"/>
                <a:gridCol w="1867928"/>
              </a:tblGrid>
              <a:tr h="806557">
                <a:tc>
                  <a:txBody>
                    <a:bodyPr/>
                    <a:lstStyle/>
                    <a:p>
                      <a:pPr algn="ctr"/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Ваш рост  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Группа здоровье 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Группа фитнес 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Группа спорт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</a:tr>
              <a:tr h="4608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110  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110-115 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110-120</a:t>
                      </a:r>
                      <a:endParaRPr lang="ru-RU" dirty="0"/>
                    </a:p>
                  </a:txBody>
                  <a:tcPr/>
                </a:tc>
              </a:tr>
              <a:tr h="4608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115  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115-120   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115-125</a:t>
                      </a:r>
                      <a:endParaRPr lang="ru-RU" dirty="0"/>
                    </a:p>
                  </a:txBody>
                  <a:tcPr/>
                </a:tc>
              </a:tr>
              <a:tr h="4608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170  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120-125  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120-130</a:t>
                      </a:r>
                      <a:endParaRPr lang="ru-RU" dirty="0"/>
                    </a:p>
                  </a:txBody>
                  <a:tcPr/>
                </a:tc>
              </a:tr>
              <a:tr h="4608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125  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125-130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125-135</a:t>
                      </a:r>
                      <a:endParaRPr lang="ru-RU" dirty="0"/>
                    </a:p>
                  </a:txBody>
                  <a:tcPr/>
                </a:tc>
              </a:tr>
              <a:tr h="4608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180  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130-135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130-140</a:t>
                      </a:r>
                      <a:endParaRPr lang="ru-RU" dirty="0"/>
                    </a:p>
                  </a:txBody>
                  <a:tcPr/>
                </a:tc>
              </a:tr>
              <a:tr h="4608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190  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135-140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135-145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85786" y="928670"/>
            <a:ext cx="7643866" cy="5143536"/>
          </a:xfrm>
        </p:spPr>
        <p:txBody>
          <a:bodyPr/>
          <a:lstStyle/>
          <a:p>
            <a:pPr algn="ctr">
              <a:buNone/>
            </a:pP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ИСТОРИЧЕСКОЕ ПРОШЛОЕ</a:t>
            </a:r>
          </a:p>
          <a:p>
            <a:pPr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Впервые ходьбу с палками по пересеченной местности начали внедрять финские лыжники в конце XX-го столетия. Подобные тренировки позволяли им в летнее время не терять спортивную форму, а зимой демонстрировать олимпийские рекорды. Вскоре незамысловатые занятия распространились по другим скандинавским странам – Швеции, Норвегии, Дании. Ходьба же получила название «северной», «шведской», «скандинавской», «норвежской», «нордической» от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Nordic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Walking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Отдавая дань исторической родине, многие, все же, предпочитают называть ее «финской».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57158" y="357166"/>
            <a:ext cx="822960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0" cap="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ОФИЦИАЛЬНЫЙ СТАТУС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0" cap="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В 1997 году начался новый этап в становлении скандинавской ходьбы как отдельного направления оздоровительной физической культуры. Была опубликована первая книга Марко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Кантанева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– финского тренера, обобщившего многолетний опыт в данной сфере. Публикация полностью посвящена ходьбе с палками, описывает ее особенности и преимущества. Одновременно корпорация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Exel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выпускает в продажу особые палки, специально приспособленные для «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нордика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».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 2000 году популярность ходьбы с палками достигла таких масштабов, что позволила создать Международную Ассоциацию Финской Ходьбы. Ее основным учредителем и главным тренером был сам Марко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Кантанева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В настоящее время членами этой организации являются десятки стран по всему миру. И миллионы людей укрепляют здоровье, избавляются от заболеваний, становятся верными приверженцами уникального вида физической активности.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  <a:t>СХОДСТВО И ОТЛИЧИЕ ОТ ОБЫЧНОЙ ХОДЬБЫ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Главное преимущество скандинавской ходьбы перед прочими спортивными дисциплинами – максимальная естественность. Техника перемещения со 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скандинавскими палками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практически идентична обычной ходьбе, отличается лишь тем, что в процесс передвижения включаются руки. Палки при этом служат продолжением рук, принимая на себя немалую часть (до 40%) динамической нагрузки. Сходство и отличия от обычной ходьбы: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857224" y="2643182"/>
          <a:ext cx="8001056" cy="3505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000528"/>
                <a:gridCol w="4000528"/>
              </a:tblGrid>
              <a:tr h="2775588"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Сходство</a:t>
                      </a:r>
                    </a:p>
                    <a:p>
                      <a:pPr algn="l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скоординированная попеременная работа противоположных рук и ног</a:t>
                      </a:r>
                    </a:p>
                    <a:p>
                      <a:pPr algn="l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правильная осанка</a:t>
                      </a:r>
                    </a:p>
                    <a:p>
                      <a:pPr algn="l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Ритмичность</a:t>
                      </a:r>
                    </a:p>
                    <a:p>
                      <a:pPr algn="l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траектория конечностей</a:t>
                      </a:r>
                    </a:p>
                    <a:p>
                      <a:pPr algn="l"/>
                      <a:endParaRPr lang="ru-RU" sz="1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Отличие</a:t>
                      </a:r>
                    </a:p>
                    <a:p>
                      <a:pPr algn="ctr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процессе верхней и нижней половины тела</a:t>
                      </a:r>
                    </a:p>
                    <a:p>
                      <a:pPr algn="ctr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увеличенная интенсивность</a:t>
                      </a:r>
                    </a:p>
                    <a:p>
                      <a:pPr algn="ctr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размах рук регулирует ширину</a:t>
                      </a:r>
                      <a:r>
                        <a:rPr lang="ru-RU" sz="1600" b="1" i="0" kern="1200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шага</a:t>
                      </a:r>
                    </a:p>
                    <a:p>
                      <a:pPr algn="ctr"/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правильный угол отклонения</a:t>
                      </a:r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локтей</a:t>
                      </a:r>
                      <a:endParaRPr lang="ru-RU" sz="1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28596" y="428604"/>
          <a:ext cx="8229600" cy="3731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4371948"/>
              </a:tblGrid>
              <a:tr h="37318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распределение нагрузки на все мышцы</a:t>
                      </a:r>
                    </a:p>
                    <a:p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вовлечение в процесс всех частей тела</a:t>
                      </a:r>
                    </a:p>
                    <a:p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повышенное энергопотребление</a:t>
                      </a:r>
                    </a:p>
                    <a:p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усиленная ротация (движения) плечевого, бедренного, тазового, грудного отделов</a:t>
                      </a:r>
                    </a:p>
                    <a:p>
                      <a:endParaRPr lang="ru-RU" sz="1600" b="1" i="0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на 30% дыхательного объема легких</a:t>
                      </a:r>
                      <a:endParaRPr lang="ru-RU" sz="16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215106"/>
          </a:xfrm>
        </p:spPr>
        <p:txBody>
          <a:bodyPr/>
          <a:lstStyle/>
          <a:p>
            <a: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  <a:t>ПРЕИМУЩЕСТВА ХОДЬБЫ С ПАЛКАМИ</a:t>
            </a:r>
            <a:b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Невероятная популярность скандинавской ходьбы вызвана тем, что при внешней простоте и легкости, она производит мощнейший оздоровительный эффект. При этом процесс обучения доступен каждому человеку, поскольку умение ходить – абсолютно естественное, дарованное природой явление. Здесь не требуется специальное мастерство или спортивные данные. Все предельно просто и доступно: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естественная техника перемещения;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доступность людям любого возраста;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требуется дорогая экипировка и инвентарь;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легкость обучения без инструктора;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занятия в любом доступном месте;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тренировки в любую погоду и время года;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занятия в одиночку и группе;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доступность неспортивным людям;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индивидуальный подход;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рекомендовано детям и пожилым;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эффективность с первых занятий.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5929354"/>
          </a:xfrm>
        </p:spPr>
        <p:txBody>
          <a:bodyPr/>
          <a:lstStyle/>
          <a:p>
            <a:pPr fontAlgn="t"/>
            <a: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  <a:t>ОСНОВНЫЕ ВИДЫ ТРЕНИРОВОК</a:t>
            </a:r>
            <a:b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Скандинавская ходьба ориентирована на здоровые нагрузки, оказывающие выраженный оздоровительный эффект. В отличие от традиционных видов спорта, она не ставит основной задачей воспитание силы воли и выносливости. В зависимости от индивидуальных особенностей, спортивной формы, возраста каждый может выбрать для себя оптимальный вид занятий. Марко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Кантанева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другие опытные «ходоки» выделяют три основных режима тренировок: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укрепление организма или группа «здоровье»;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поддержание физической активности или группа «фитнес»;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сохранение спортивной формы или группа «спорт».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каждой из этих трех категорий разработана своя схема занятий. Здесь предусмотрены допустимые нагрузки, включающие следующие параметры: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i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142853"/>
          <a:ext cx="8286808" cy="6108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1428760"/>
                <a:gridCol w="1000132"/>
                <a:gridCol w="1071570"/>
                <a:gridCol w="1285884"/>
                <a:gridCol w="571504"/>
                <a:gridCol w="2071702"/>
              </a:tblGrid>
              <a:tr h="41271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Параметр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i="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«Здоровье»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«</a:t>
                      </a:r>
                      <a:r>
                        <a:rPr lang="ru-RU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Фитнес»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«спорт»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52559"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Регулярность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 минут ежедневно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3-4 раза каждые семь дней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1-3 раза еженедельно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3752">
                <a:tc gridSpan="7"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Еженедельные нагрузки (кол-во тренировок):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752"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легкие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0-1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3752"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умеренные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2-3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3752"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3752">
                <a:tc gridSpan="2"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высокоинтенсивные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3752">
                <a:tc gridSpan="7"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Интенсивность занятий (в % от максимального значения пульса)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1574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укрепление здоровья</a:t>
                      </a: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улучшение кровообращения</a:t>
                      </a: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активный метаболизм</a:t>
                      </a: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снижение веса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поддержание физической формы и стабильного веса</a:t>
                      </a: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сохранение физической активности</a:t>
                      </a:r>
                    </a:p>
                    <a:p>
                      <a:pPr fontAlgn="t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кардиоподдержка</a:t>
                      </a:r>
                      <a:endParaRPr lang="ru-RU" sz="18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улучшение атлетического телосложения</a:t>
                      </a: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наращивание мышечного объема</a:t>
                      </a: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выносливости</a:t>
                      </a: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улучшение анаэробных показателей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4429156"/>
          </a:xfrm>
        </p:spPr>
        <p:txBody>
          <a:bodyPr/>
          <a:lstStyle/>
          <a:p>
            <a:pPr fontAlgn="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Тренировки группы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«здоровья»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будут полезны обычным людям, не имеющих отношения к профессиональному спорту. Демократичный режим занятий предназначен для пожилых, новичков, а также пациентов в реабилитационный период после различных заболеваний.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Занятия группы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«фитнес»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рекомендованы молодым людям, ведущим активный образ жизни, не имеющим хронических заболеваний и серьезных недугов. Тренировки хорошо сочетаются с посещением тренажерных и фитнес - залов, другими видами физической активности.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Спортивное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направление скандинавской ходьбы разработано для спортсменов, стремящихся к рекордам и победам. Интенсивные занятия способствуют наращиванию мышечной массы, восстановлению спортивной формы в период реабилитации после перенесенных травм и операций.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еленый">
  <a:themeElements>
    <a:clrScheme name="Тема Office 1">
      <a:dk1>
        <a:srgbClr val="000000"/>
      </a:dk1>
      <a:lt1>
        <a:srgbClr val="E7EFBD"/>
      </a:lt1>
      <a:dk2>
        <a:srgbClr val="000000"/>
      </a:dk2>
      <a:lt2>
        <a:srgbClr val="808080"/>
      </a:lt2>
      <a:accent1>
        <a:srgbClr val="E7F3CE"/>
      </a:accent1>
      <a:accent2>
        <a:srgbClr val="CEDB6B"/>
      </a:accent2>
      <a:accent3>
        <a:srgbClr val="F1F6DB"/>
      </a:accent3>
      <a:accent4>
        <a:srgbClr val="000000"/>
      </a:accent4>
      <a:accent5>
        <a:srgbClr val="F1F8E3"/>
      </a:accent5>
      <a:accent6>
        <a:srgbClr val="BAC660"/>
      </a:accent6>
      <a:hlink>
        <a:srgbClr val="5B6B00"/>
      </a:hlink>
      <a:folHlink>
        <a:srgbClr val="595F25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E7F3CE"/>
        </a:accent1>
        <a:accent2>
          <a:srgbClr val="CEDB6B"/>
        </a:accent2>
        <a:accent3>
          <a:srgbClr val="F1F6DB"/>
        </a:accent3>
        <a:accent4>
          <a:srgbClr val="000000"/>
        </a:accent4>
        <a:accent5>
          <a:srgbClr val="F1F8E3"/>
        </a:accent5>
        <a:accent6>
          <a:srgbClr val="BAC660"/>
        </a:accent6>
        <a:hlink>
          <a:srgbClr val="5B6B00"/>
        </a:hlink>
        <a:folHlink>
          <a:srgbClr val="595F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C0E07E"/>
        </a:accent1>
        <a:accent2>
          <a:srgbClr val="C0D141"/>
        </a:accent2>
        <a:accent3>
          <a:srgbClr val="F1F6DB"/>
        </a:accent3>
        <a:accent4>
          <a:srgbClr val="000000"/>
        </a:accent4>
        <a:accent5>
          <a:srgbClr val="DCEDC0"/>
        </a:accent5>
        <a:accent6>
          <a:srgbClr val="AEBD3A"/>
        </a:accent6>
        <a:hlink>
          <a:srgbClr val="5A6B00"/>
        </a:hlink>
        <a:folHlink>
          <a:srgbClr val="616C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DFFF05"/>
        </a:accent1>
        <a:accent2>
          <a:srgbClr val="7905FF"/>
        </a:accent2>
        <a:accent3>
          <a:srgbClr val="F1F6DB"/>
        </a:accent3>
        <a:accent4>
          <a:srgbClr val="000000"/>
        </a:accent4>
        <a:accent5>
          <a:srgbClr val="ECFFAA"/>
        </a:accent5>
        <a:accent6>
          <a:srgbClr val="6D04E7"/>
        </a:accent6>
        <a:hlink>
          <a:srgbClr val="750026"/>
        </a:hlink>
        <a:folHlink>
          <a:srgbClr val="63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FF9D05"/>
        </a:accent1>
        <a:accent2>
          <a:srgbClr val="058DFF"/>
        </a:accent2>
        <a:accent3>
          <a:srgbClr val="F1F6DB"/>
        </a:accent3>
        <a:accent4>
          <a:srgbClr val="000000"/>
        </a:accent4>
        <a:accent5>
          <a:srgbClr val="FFCCAA"/>
        </a:accent5>
        <a:accent6>
          <a:srgbClr val="047FE7"/>
        </a:accent6>
        <a:hlink>
          <a:srgbClr val="700070"/>
        </a:hlink>
        <a:folHlink>
          <a:srgbClr val="636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7F3CE"/>
        </a:accent1>
        <a:accent2>
          <a:srgbClr val="CEDB6B"/>
        </a:accent2>
        <a:accent3>
          <a:srgbClr val="FFFFFF"/>
        </a:accent3>
        <a:accent4>
          <a:srgbClr val="000000"/>
        </a:accent4>
        <a:accent5>
          <a:srgbClr val="F1F8E3"/>
        </a:accent5>
        <a:accent6>
          <a:srgbClr val="BAC660"/>
        </a:accent6>
        <a:hlink>
          <a:srgbClr val="5B6B00"/>
        </a:hlink>
        <a:folHlink>
          <a:srgbClr val="595F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E07E"/>
        </a:accent1>
        <a:accent2>
          <a:srgbClr val="C0D141"/>
        </a:accent2>
        <a:accent3>
          <a:srgbClr val="FFFFFF"/>
        </a:accent3>
        <a:accent4>
          <a:srgbClr val="000000"/>
        </a:accent4>
        <a:accent5>
          <a:srgbClr val="DCEDC0"/>
        </a:accent5>
        <a:accent6>
          <a:srgbClr val="AEBD3A"/>
        </a:accent6>
        <a:hlink>
          <a:srgbClr val="5A6B00"/>
        </a:hlink>
        <a:folHlink>
          <a:srgbClr val="616C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FFF05"/>
        </a:accent1>
        <a:accent2>
          <a:srgbClr val="7905FF"/>
        </a:accent2>
        <a:accent3>
          <a:srgbClr val="FFFFFF"/>
        </a:accent3>
        <a:accent4>
          <a:srgbClr val="000000"/>
        </a:accent4>
        <a:accent5>
          <a:srgbClr val="ECFFAA"/>
        </a:accent5>
        <a:accent6>
          <a:srgbClr val="6D04E7"/>
        </a:accent6>
        <a:hlink>
          <a:srgbClr val="750026"/>
        </a:hlink>
        <a:folHlink>
          <a:srgbClr val="63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D05"/>
        </a:accent1>
        <a:accent2>
          <a:srgbClr val="058DFF"/>
        </a:accent2>
        <a:accent3>
          <a:srgbClr val="FFFFFF"/>
        </a:accent3>
        <a:accent4>
          <a:srgbClr val="000000"/>
        </a:accent4>
        <a:accent5>
          <a:srgbClr val="FFCCAA"/>
        </a:accent5>
        <a:accent6>
          <a:srgbClr val="047FE7"/>
        </a:accent6>
        <a:hlink>
          <a:srgbClr val="700070"/>
        </a:hlink>
        <a:folHlink>
          <a:srgbClr val="636B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зеленый</Template>
  <TotalTime>514</TotalTime>
  <Words>618</Words>
  <Application>Microsoft Office PowerPoint</Application>
  <PresentationFormat>Экран (4:3)</PresentationFormat>
  <Paragraphs>157</Paragraphs>
  <Slides>11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зеленый</vt:lpstr>
      <vt:lpstr> </vt:lpstr>
      <vt:lpstr>Слайд 2</vt:lpstr>
      <vt:lpstr>Слайд 3</vt:lpstr>
      <vt:lpstr>Слайд 4</vt:lpstr>
      <vt:lpstr>Слайд 5</vt:lpstr>
      <vt:lpstr>ПРЕИМУЩЕСТВА ХОДЬБЫ С ПАЛКАМИ  Невероятная популярность скандинавской ходьбы вызвана тем, что при внешней простоте и легкости, она производит мощнейший оздоровительный эффект. При этом процесс обучения доступен каждому человеку, поскольку умение ходить – абсолютно естественное, дарованное природой явление. Здесь не требуется специальное мастерство или спортивные данные. Все предельно просто и доступно:   естественная техника перемещения; доступность людям любого возраста; не требуется дорогая экипировка и инвентарь; легкость обучения без инструктора; занятия в любом доступном месте; тренировки в любую погоду и время года; занятия в одиночку и группе; доступность неспортивным людям; индивидуальный подход; рекомендовано детям и пожилым; эффективность с первых занятий. </vt:lpstr>
      <vt:lpstr>ОСНОВНЫЕ ВИДЫ ТРЕНИРОВОК  Скандинавская ходьба ориентирована на здоровые нагрузки, оказывающие выраженный оздоровительный эффект. В отличие от традиционных видов спорта, она не ставит основной задачей воспитание силы воли и выносливости. В зависимости от индивидуальных особенностей, спортивной формы, возраста каждый может выбрать для себя оптимальный вид занятий. Марко Кантанева и другие опытные «ходоки» выделяют три основных режима тренировок:   укрепление организма или группа «здоровье»; поддержание физической активности или группа «фитнес»; сохранение спортивной формы или группа «спорт».   Для каждой из этих трех категорий разработана своя схема занятий. Здесь предусмотрены допустимые нагрузки, включающие следующие параметры:    </vt:lpstr>
      <vt:lpstr>Слайд 8</vt:lpstr>
      <vt:lpstr> Тренировки группы «здоровья» будут полезны обычным людям, не имеющих отношения к профессиональному спорту. Демократичный режим занятий предназначен для пожилых, новичков, а также пациентов в реабилитационный период после различных заболеваний.  Занятия группы «фитнес» рекомендованы молодым людям, ведущим активный образ жизни, не имеющим хронических заболеваний и серьезных недугов. Тренировки хорошо сочетаются с посещением тренажерных и фитнес - залов, другими видами физической активности.  Спортивное направление скандинавской ходьбы разработано для спортсменов, стремящихся к рекордам и победам. Интенсивные занятия способствуют наращиванию мышечной массы, восстановлению спортивной формы в период реабилитации после перенесенных травм и операций. 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спорта подготовительная группа.</dc:title>
  <dc:creator>АсКомп</dc:creator>
  <cp:lastModifiedBy>Mrs.Smith</cp:lastModifiedBy>
  <cp:revision>76</cp:revision>
  <dcterms:created xsi:type="dcterms:W3CDTF">2013-08-01T10:17:40Z</dcterms:created>
  <dcterms:modified xsi:type="dcterms:W3CDTF">2019-12-25T08:18:37Z</dcterms:modified>
</cp:coreProperties>
</file>