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 lvl="0">
      <a:defRPr lang="ru-RU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149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F2697B-C08B-438D-BFBD-E8A4C3D6444A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7406F7-3A7B-4889-B2B2-3A2EB7CB37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161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406F7-3A7B-4889-B2B2-3A2EB7CB37F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9755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3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89316" y="716100"/>
            <a:ext cx="80185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n w="0"/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</a:rPr>
              <a:t>Физкультурно-оздоровительный проект</a:t>
            </a:r>
          </a:p>
          <a:p>
            <a:pPr algn="ctr"/>
            <a:r>
              <a:rPr lang="ru-RU" sz="4800" b="1" dirty="0">
                <a:ln w="0"/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4800" b="1" dirty="0" smtClean="0">
                <a:ln w="0"/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</a:rPr>
              <a:t>«Такие </a:t>
            </a:r>
            <a:r>
              <a:rPr lang="ru-RU" sz="4800" b="1" dirty="0">
                <a:ln w="0"/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</a:rPr>
              <a:t>разные мячи»</a:t>
            </a:r>
            <a:endParaRPr lang="ru-RU" sz="4800" b="1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23583" y="214386"/>
            <a:ext cx="81204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n w="0"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Муниципальное автономное дошкольное образовательное учреждение </a:t>
            </a:r>
          </a:p>
          <a:p>
            <a:pPr algn="ctr"/>
            <a:r>
              <a:rPr lang="ru-RU" sz="1600" b="1" dirty="0">
                <a:ln w="0"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«Детский сад №78 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367CD70-0D1F-4985-856A-8BF7C4230B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5" t="6825" r="4286" b="22857"/>
          <a:stretch/>
        </p:blipFill>
        <p:spPr>
          <a:xfrm>
            <a:off x="2534194" y="3024424"/>
            <a:ext cx="3443129" cy="3349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02F7BA7-433E-4BC3-96F3-EDA901D5EC8D}"/>
              </a:ext>
            </a:extLst>
          </p:cNvPr>
          <p:cNvSpPr txBox="1"/>
          <p:nvPr/>
        </p:nvSpPr>
        <p:spPr>
          <a:xfrm>
            <a:off x="1660993" y="569345"/>
            <a:ext cx="691025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111111"/>
                </a:solidFill>
                <a:latin typeface="Comic Sans MS" panose="030F0702030302020204" pitchFamily="66" charset="0"/>
              </a:rPr>
              <a:t>Консультация </a:t>
            </a:r>
            <a:r>
              <a:rPr lang="ru-RU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«Мой веселый звонкий мяч…» Содержит историю мяча и значение его для ребенка и т.д.; </a:t>
            </a:r>
          </a:p>
          <a:p>
            <a:pPr marL="8001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Памятка «Играем  с мячом дома»;</a:t>
            </a:r>
            <a:endParaRPr lang="ru-RU" sz="2000" dirty="0">
              <a:solidFill>
                <a:srgbClr val="111111"/>
              </a:solidFill>
              <a:latin typeface="Comic Sans MS" panose="030F0702030302020204" pitchFamily="66" charset="0"/>
            </a:endParaRPr>
          </a:p>
          <a:p>
            <a:pPr marL="8001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111111"/>
                </a:solidFill>
                <a:latin typeface="Comic Sans MS" panose="030F0702030302020204" pitchFamily="66" charset="0"/>
              </a:rPr>
              <a:t>С</a:t>
            </a:r>
            <a:r>
              <a:rPr lang="ru-RU" sz="2000" b="0" i="0" dirty="0">
                <a:solidFill>
                  <a:srgbClr val="111111"/>
                </a:solidFill>
                <a:effectLst/>
                <a:latin typeface="Comic Sans MS" panose="030F0702030302020204" pitchFamily="66" charset="0"/>
              </a:rPr>
              <a:t>оздание мини-музея мяча </a:t>
            </a:r>
            <a:r>
              <a:rPr lang="ru-RU" sz="2000" b="0" i="1" dirty="0">
                <a:solidFill>
                  <a:srgbClr val="111111"/>
                </a:solidFill>
                <a:effectLst/>
                <a:latin typeface="Comic Sans MS" panose="030F0702030302020204" pitchFamily="66" charset="0"/>
              </a:rPr>
              <a:t>«</a:t>
            </a:r>
            <a:r>
              <a:rPr lang="ru-RU" sz="2000" b="0" i="1" dirty="0">
                <a:effectLst/>
                <a:latin typeface="Comic Sans MS" panose="030F0702030302020204" pitchFamily="66" charset="0"/>
              </a:rPr>
              <a:t>Эти </a:t>
            </a:r>
            <a:r>
              <a:rPr lang="ru-RU" sz="2000" i="1" dirty="0">
                <a:effectLst/>
                <a:latin typeface="Comic Sans MS" panose="030F0702030302020204" pitchFamily="66" charset="0"/>
              </a:rPr>
              <a:t>разные   мячи</a:t>
            </a:r>
            <a:r>
              <a:rPr lang="ru-RU" sz="2000" b="0" i="1" dirty="0">
                <a:effectLst/>
                <a:latin typeface="Comic Sans MS" panose="030F0702030302020204" pitchFamily="66" charset="0"/>
              </a:rPr>
              <a:t>»</a:t>
            </a:r>
            <a:r>
              <a:rPr lang="ru-RU" sz="2000" b="0" i="0" dirty="0">
                <a:effectLst/>
                <a:latin typeface="Comic Sans MS" panose="030F0702030302020204" pitchFamily="66" charset="0"/>
              </a:rPr>
              <a:t> </a:t>
            </a:r>
            <a:r>
              <a:rPr lang="ru-RU" sz="2000" b="0" i="1" dirty="0">
                <a:effectLst/>
                <a:latin typeface="Comic Sans MS" panose="030F0702030302020204" pitchFamily="66" charset="0"/>
              </a:rPr>
              <a:t>(изготовление мяча нетрадиционным способом)</a:t>
            </a:r>
            <a:r>
              <a:rPr lang="ru-RU" sz="2000" b="0" i="0" dirty="0">
                <a:effectLst/>
                <a:latin typeface="Comic Sans MS" panose="030F0702030302020204" pitchFamily="66" charset="0"/>
              </a:rPr>
              <a:t>;</a:t>
            </a:r>
          </a:p>
          <a:p>
            <a:pPr marL="8001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111111"/>
                </a:solidFill>
                <a:latin typeface="Comic Sans MS" panose="030F0702030302020204" pitchFamily="66" charset="0"/>
              </a:rPr>
              <a:t>П</a:t>
            </a:r>
            <a:r>
              <a:rPr lang="ru-RU" sz="2000" b="0" i="0" dirty="0">
                <a:solidFill>
                  <a:srgbClr val="111111"/>
                </a:solidFill>
                <a:effectLst/>
                <a:latin typeface="Comic Sans MS" panose="030F0702030302020204" pitchFamily="66" charset="0"/>
              </a:rPr>
              <a:t>омощь ребенку в заучивании стихотворений, отгадывании загадок;</a:t>
            </a:r>
          </a:p>
          <a:p>
            <a:pPr marL="8001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111111"/>
                </a:solidFill>
                <a:latin typeface="Comic Sans MS" panose="030F0702030302020204" pitchFamily="66" charset="0"/>
              </a:rPr>
              <a:t>С</a:t>
            </a:r>
            <a:r>
              <a:rPr lang="ru-RU" sz="2000" b="0" i="0" dirty="0">
                <a:solidFill>
                  <a:srgbClr val="111111"/>
                </a:solidFill>
                <a:effectLst/>
                <a:latin typeface="Comic Sans MS" panose="030F0702030302020204" pitchFamily="66" charset="0"/>
              </a:rPr>
              <a:t>оставление авторских сказок о мяче.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3785" y="4000644"/>
            <a:ext cx="3069770" cy="19643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2770" y="3843638"/>
            <a:ext cx="2872601" cy="24450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ED6E962-577D-4BFB-B1CB-5E795980049F}"/>
              </a:ext>
            </a:extLst>
          </p:cNvPr>
          <p:cNvSpPr txBox="1"/>
          <p:nvPr/>
        </p:nvSpPr>
        <p:spPr>
          <a:xfrm>
            <a:off x="1660993" y="165645"/>
            <a:ext cx="6667081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-7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Работа с родителями (законными представителями)</a:t>
            </a:r>
          </a:p>
        </p:txBody>
      </p:sp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6A585F4E-5519-405F-8090-C6A679CD4A6F}"/>
              </a:ext>
            </a:extLst>
          </p:cNvPr>
          <p:cNvSpPr/>
          <p:nvPr/>
        </p:nvSpPr>
        <p:spPr>
          <a:xfrm>
            <a:off x="3015342" y="117655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0166" y="0"/>
            <a:ext cx="9139938" cy="1126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-75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-7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Памятка для родителей  «Играем в мяч и развиваем ловкость»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624" y="1042489"/>
            <a:ext cx="2819719" cy="21147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374" y="1042489"/>
            <a:ext cx="2819719" cy="21147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2680" y="4712503"/>
            <a:ext cx="2703873" cy="20279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2624" y="4633332"/>
            <a:ext cx="2809435" cy="21070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7208" y="2526401"/>
            <a:ext cx="3134498" cy="235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69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011678" y="522515"/>
            <a:ext cx="64269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latin typeface="Comic Sans MS" panose="030F0702030302020204" pitchFamily="66" charset="0"/>
              </a:rPr>
              <a:t>Детско-родительский клуб «Играем вместе»;</a:t>
            </a:r>
          </a:p>
          <a:p>
            <a:endParaRPr lang="ru-RU" sz="2000" dirty="0">
              <a:latin typeface="Comic Sans MS" panose="030F0702030302020204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latin typeface="Comic Sans MS" panose="030F0702030302020204" pitchFamily="66" charset="0"/>
              </a:rPr>
              <a:t>Образовательная деятельность для неорганизованных детей «Веселые мячики».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520" y="2479890"/>
            <a:ext cx="2116264" cy="34166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7622" y="2318392"/>
            <a:ext cx="2425957" cy="282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99063" y="548640"/>
            <a:ext cx="626742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Результат проекта: </a:t>
            </a:r>
          </a:p>
          <a:p>
            <a:endParaRPr lang="ru-RU" sz="2000" b="1" dirty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ru-RU" sz="2000" dirty="0">
                <a:latin typeface="Comic Sans MS" panose="030F0702030302020204" pitchFamily="66" charset="0"/>
              </a:rPr>
              <a:t>    Улучшенные показатели физического развития детей: общая моторика, двигательные навыки, координация движений, мышечный тонус.</a:t>
            </a:r>
          </a:p>
          <a:p>
            <a:pPr algn="just"/>
            <a:r>
              <a:rPr lang="ru-RU" sz="2000" dirty="0">
                <a:latin typeface="Comic Sans MS" panose="030F0702030302020204" pitchFamily="66" charset="0"/>
              </a:rPr>
              <a:t>     Родители и дети познакомились с историей мяча разных народов и его видами.</a:t>
            </a:r>
          </a:p>
          <a:p>
            <a:pPr algn="just"/>
            <a:r>
              <a:rPr lang="ru-RU" sz="2000" dirty="0">
                <a:latin typeface="Comic Sans MS" panose="030F0702030302020204" pitchFamily="66" charset="0"/>
              </a:rPr>
              <a:t>    Возросшее желание родителей в дальнейшем обогатить дома спортивный центр традиционными мячами разных народов.</a:t>
            </a:r>
          </a:p>
          <a:p>
            <a:pPr algn="just"/>
            <a:r>
              <a:rPr lang="ru-RU" sz="2000" dirty="0">
                <a:latin typeface="Comic Sans MS" panose="030F0702030302020204" pitchFamily="66" charset="0"/>
              </a:rPr>
              <a:t>      Появилось увлеченное использование мячей детьми в самостоятельной деятельности: отмечаются хорошие         спортивные показатели работы с мячом.</a:t>
            </a:r>
          </a:p>
        </p:txBody>
      </p:sp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81BFCDA-A23E-4D0E-B190-DB1E9C97ACDC}"/>
              </a:ext>
            </a:extLst>
          </p:cNvPr>
          <p:cNvSpPr txBox="1"/>
          <p:nvPr/>
        </p:nvSpPr>
        <p:spPr>
          <a:xfrm>
            <a:off x="1672046" y="1"/>
            <a:ext cx="7380514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2000" b="1" i="0" dirty="0">
              <a:solidFill>
                <a:schemeClr val="accent1"/>
              </a:solidFill>
              <a:effectLst/>
              <a:latin typeface="Comic Sans MS" panose="030F0702030302020204" pitchFamily="66" charset="0"/>
            </a:endParaRPr>
          </a:p>
          <a:p>
            <a:pPr algn="ctr"/>
            <a:r>
              <a:rPr lang="ru-RU" sz="2000" b="1" i="0" dirty="0">
                <a:solidFill>
                  <a:schemeClr val="accent1"/>
                </a:solidFill>
                <a:effectLst/>
                <a:latin typeface="Comic Sans MS" panose="030F0702030302020204" pitchFamily="66" charset="0"/>
              </a:rPr>
              <a:t>Список используемой литературы</a:t>
            </a:r>
          </a:p>
          <a:p>
            <a:pPr algn="ctr"/>
            <a:endParaRPr lang="ru-RU" sz="2000" b="1" i="0" dirty="0">
              <a:solidFill>
                <a:schemeClr val="accent1"/>
              </a:solidFill>
              <a:effectLst/>
              <a:latin typeface="Comic Sans MS" panose="030F0702030302020204" pitchFamily="66" charset="0"/>
            </a:endParaRPr>
          </a:p>
          <a:p>
            <a:pPr algn="just"/>
            <a:r>
              <a:rPr lang="ru-RU" sz="2000" b="0" i="0" dirty="0">
                <a:solidFill>
                  <a:srgbClr val="111111"/>
                </a:solidFill>
                <a:effectLst/>
                <a:latin typeface="Comic Sans MS" panose="030F0702030302020204" pitchFamily="66" charset="0"/>
              </a:rPr>
              <a:t>1. </a:t>
            </a:r>
            <a:r>
              <a:rPr lang="ru-RU" sz="2000" b="0" i="0" dirty="0" err="1">
                <a:solidFill>
                  <a:srgbClr val="111111"/>
                </a:solidFill>
                <a:effectLst/>
                <a:latin typeface="Comic Sans MS" panose="030F0702030302020204" pitchFamily="66" charset="0"/>
              </a:rPr>
              <a:t>Адашкявичене</a:t>
            </a:r>
            <a:r>
              <a:rPr lang="ru-RU" sz="2000" b="0" i="0" dirty="0">
                <a:solidFill>
                  <a:srgbClr val="111111"/>
                </a:solidFill>
                <a:effectLst/>
                <a:latin typeface="Comic Sans MS" panose="030F0702030302020204" pitchFamily="66" charset="0"/>
              </a:rPr>
              <a:t> Э. Й. Спортивные игры и упражнения в детском саду. М., 1992.</a:t>
            </a:r>
          </a:p>
          <a:p>
            <a:pPr algn="just"/>
            <a:r>
              <a:rPr lang="ru-RU" sz="2000" b="0" i="0" dirty="0">
                <a:solidFill>
                  <a:srgbClr val="111111"/>
                </a:solidFill>
                <a:effectLst/>
                <a:latin typeface="Comic Sans MS" panose="030F0702030302020204" pitchFamily="66" charset="0"/>
              </a:rPr>
              <a:t>2. </a:t>
            </a:r>
            <a:r>
              <a:rPr lang="ru-RU" sz="2000" dirty="0">
                <a:solidFill>
                  <a:srgbClr val="111111"/>
                </a:solidFill>
                <a:latin typeface="Comic Sans MS" panose="030F0702030302020204" pitchFamily="66" charset="0"/>
              </a:rPr>
              <a:t>Анисимова М. С. Хабарова Т. В. Двигательная деятельность детей младшего и среднего дошкольного возраста. СПб., 2012.</a:t>
            </a:r>
          </a:p>
          <a:p>
            <a:pPr algn="just"/>
            <a:r>
              <a:rPr lang="ru-RU" sz="2000" b="0" i="0" dirty="0">
                <a:solidFill>
                  <a:srgbClr val="111111"/>
                </a:solidFill>
                <a:effectLst/>
                <a:latin typeface="Comic Sans MS" panose="030F0702030302020204" pitchFamily="66" charset="0"/>
              </a:rPr>
              <a:t>3. </a:t>
            </a:r>
            <a:r>
              <a:rPr lang="ru-RU" sz="2000" dirty="0" err="1">
                <a:solidFill>
                  <a:srgbClr val="111111"/>
                </a:solidFill>
                <a:latin typeface="Comic Sans MS" panose="030F0702030302020204" pitchFamily="66" charset="0"/>
              </a:rPr>
              <a:t>Бабунова</a:t>
            </a:r>
            <a:r>
              <a:rPr lang="ru-RU" sz="2000" dirty="0">
                <a:solidFill>
                  <a:srgbClr val="111111"/>
                </a:solidFill>
                <a:latin typeface="Comic Sans MS" panose="030F0702030302020204" pitchFamily="66" charset="0"/>
              </a:rPr>
              <a:t> Т. М. Дошкольная педагогика. М., 2007.</a:t>
            </a:r>
          </a:p>
          <a:p>
            <a:pPr algn="just"/>
            <a:r>
              <a:rPr lang="ru-RU" sz="2000" b="0" i="0" dirty="0">
                <a:solidFill>
                  <a:srgbClr val="111111"/>
                </a:solidFill>
                <a:effectLst/>
                <a:latin typeface="Comic Sans MS" panose="030F0702030302020204" pitchFamily="66" charset="0"/>
              </a:rPr>
              <a:t>4. </a:t>
            </a:r>
            <a:r>
              <a:rPr lang="ru-RU" sz="2000" dirty="0">
                <a:solidFill>
                  <a:srgbClr val="111111"/>
                </a:solidFill>
                <a:latin typeface="Comic Sans MS" panose="030F0702030302020204" pitchFamily="66" charset="0"/>
              </a:rPr>
              <a:t>Волошина Л. Н. Играйте на здоровье! Программа и технология физического воспитания детей 5-7 лет. М., 2004.</a:t>
            </a:r>
          </a:p>
          <a:p>
            <a:pPr algn="just"/>
            <a:r>
              <a:rPr lang="ru-RU" sz="2000" b="0" i="0" dirty="0">
                <a:solidFill>
                  <a:srgbClr val="111111"/>
                </a:solidFill>
                <a:effectLst/>
                <a:latin typeface="Comic Sans MS" panose="030F0702030302020204" pitchFamily="66" charset="0"/>
              </a:rPr>
              <a:t>5. </a:t>
            </a:r>
            <a:r>
              <a:rPr lang="ru-RU" sz="2000" dirty="0">
                <a:solidFill>
                  <a:srgbClr val="111111"/>
                </a:solidFill>
                <a:latin typeface="Comic Sans MS" panose="030F0702030302020204" pitchFamily="66" charset="0"/>
              </a:rPr>
              <a:t>Евдокимова Е. С. Технология проектирования в ДОУ. М., 2008.</a:t>
            </a:r>
            <a:endParaRPr lang="ru-RU" sz="2000" b="0" i="0" dirty="0">
              <a:solidFill>
                <a:srgbClr val="111111"/>
              </a:solidFill>
              <a:effectLst/>
              <a:latin typeface="Comic Sans MS" panose="030F0702030302020204" pitchFamily="66" charset="0"/>
            </a:endParaRPr>
          </a:p>
          <a:p>
            <a:pPr algn="just"/>
            <a:r>
              <a:rPr lang="ru-RU" sz="2000" b="0" i="0" dirty="0">
                <a:solidFill>
                  <a:srgbClr val="111111"/>
                </a:solidFill>
                <a:effectLst/>
                <a:latin typeface="Comic Sans MS" panose="030F0702030302020204" pitchFamily="66" charset="0"/>
              </a:rPr>
              <a:t>6.</a:t>
            </a:r>
            <a:r>
              <a:rPr lang="ru-RU" sz="2000" dirty="0">
                <a:solidFill>
                  <a:srgbClr val="111111"/>
                </a:solidFill>
                <a:latin typeface="Comic Sans MS" panose="030F0702030302020204" pitchFamily="66" charset="0"/>
              </a:rPr>
              <a:t> Овчинникова Т. С., Черная О. В. Занятия, упражнения и игры с мячами, в мячах. Обучение, коррекция, профилактика. СПб., 2010.</a:t>
            </a:r>
          </a:p>
          <a:p>
            <a:pPr algn="just"/>
            <a:r>
              <a:rPr lang="ru-RU" sz="2000" dirty="0">
                <a:solidFill>
                  <a:srgbClr val="111111"/>
                </a:solidFill>
                <a:latin typeface="Comic Sans MS" panose="030F0702030302020204" pitchFamily="66" charset="0"/>
              </a:rPr>
              <a:t>7. Хабарова Т. В. Развитие двигательных способностей старших дошкольников. СПб., 2010.</a:t>
            </a:r>
          </a:p>
          <a:p>
            <a:pPr algn="just"/>
            <a:r>
              <a:rPr lang="ru-RU" sz="2000" b="0" i="0" dirty="0">
                <a:solidFill>
                  <a:srgbClr val="111111"/>
                </a:solidFill>
                <a:effectLst/>
                <a:latin typeface="Comic Sans MS" panose="030F0702030302020204" pitchFamily="66" charset="0"/>
              </a:rPr>
              <a:t>8. </a:t>
            </a:r>
            <a:r>
              <a:rPr lang="ru-RU" sz="2000" dirty="0">
                <a:solidFill>
                  <a:srgbClr val="111111"/>
                </a:solidFill>
                <a:latin typeface="Comic Sans MS" panose="030F0702030302020204" pitchFamily="66" charset="0"/>
              </a:rPr>
              <a:t>Журнал инструктор по физической культуре №3 2016.</a:t>
            </a:r>
          </a:p>
          <a:p>
            <a:pPr algn="just"/>
            <a:r>
              <a:rPr lang="ru-RU" sz="2000" b="0" i="0" dirty="0">
                <a:solidFill>
                  <a:srgbClr val="111111"/>
                </a:solidFill>
                <a:effectLst/>
                <a:latin typeface="Comic Sans MS" panose="030F0702030302020204" pitchFamily="66" charset="0"/>
              </a:rPr>
              <a:t>9. </a:t>
            </a:r>
            <a:r>
              <a:rPr lang="ru-RU" sz="2000" dirty="0">
                <a:solidFill>
                  <a:srgbClr val="111111"/>
                </a:solidFill>
                <a:latin typeface="Comic Sans MS" panose="030F0702030302020204" pitchFamily="66" charset="0"/>
              </a:rPr>
              <a:t>Журнал инструктор по физической культуре №4 2016.</a:t>
            </a:r>
            <a:endParaRPr lang="ru-RU" sz="2000" b="0" i="0" dirty="0">
              <a:solidFill>
                <a:srgbClr val="111111"/>
              </a:solidFill>
              <a:effectLst/>
              <a:latin typeface="Comic Sans MS" panose="030F0702030302020204" pitchFamily="66" charset="0"/>
            </a:endParaRPr>
          </a:p>
          <a:p>
            <a:pPr algn="just"/>
            <a:r>
              <a:rPr lang="ru-RU" sz="2000" b="0" i="0" dirty="0">
                <a:solidFill>
                  <a:srgbClr val="111111"/>
                </a:solidFill>
                <a:effectLst/>
                <a:latin typeface="Comic Sans MS" panose="030F0702030302020204" pitchFamily="66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53C9083-044B-4F3D-A810-C517892D2BE0}"/>
              </a:ext>
            </a:extLst>
          </p:cNvPr>
          <p:cNvSpPr txBox="1"/>
          <p:nvPr/>
        </p:nvSpPr>
        <p:spPr>
          <a:xfrm>
            <a:off x="730896" y="0"/>
            <a:ext cx="8413103" cy="68018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1275" algn="ctr"/>
            <a:r>
              <a:rPr lang="ru-RU" sz="2000" b="1" spc="-60" dirty="0">
                <a:solidFill>
                  <a:schemeClr val="accent1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Актуальность проекта</a:t>
            </a:r>
          </a:p>
          <a:p>
            <a:pPr algn="just"/>
            <a:r>
              <a:rPr lang="ru-RU" spc="-55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     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Для ребенка мяч – предмет увлечения с первых лет жизни</a:t>
            </a:r>
            <a:r>
              <a:rPr lang="ru-RU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. Игры </a:t>
            </a:r>
            <a:r>
              <a:rPr lang="ru-RU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с мячом развивают глазомер, координацию, смекалку, способствуют общей двигательной активности. 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Ребенок </a:t>
            </a:r>
            <a:r>
              <a:rPr lang="ru-RU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не просто играет в мяч, а варьирует им: берет, переносит, кладет, бросает, катает и т.п., что развивает его эмоционально и физически. 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   </a:t>
            </a:r>
            <a:r>
              <a:rPr lang="ru-RU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Игры с мячом важны и для развития руки ребенка. Движения пальцев и кистей рук имеют особое значение для развития функций мозга ребенка. И чем они разнообразнее, тем больше «двигательных сигналов» поступает в мозг, тем интенсивнее проходит накопление информации, а следовательно и интеллектуальное развитие ребенка.</a:t>
            </a:r>
          </a:p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     Игры и упражнения с мячом развивают ориентировку в пространстве, регулируют силу и точность броска, развивают глазомер, ловкость, быстроту реакции; нормализуют эмоционально-волевую сферу, что особенно важно как для малоподвижных, так и для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гипервозбудимых</a:t>
            </a:r>
            <a:r>
              <a:rPr lang="ru-RU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детей. Игры с мячом развивают мышечную силу, усиливают работу важнейших органов организма – легких, сердца, улучшают обмен 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веществ.                            </a:t>
            </a:r>
          </a:p>
          <a:p>
            <a:pPr algn="just"/>
            <a:r>
              <a:rPr lang="ru-RU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                                              </a:t>
            </a:r>
            <a:r>
              <a:rPr lang="ru-RU" sz="2000" b="1" i="0" dirty="0" smtClean="0">
                <a:solidFill>
                  <a:schemeClr val="accent1">
                    <a:lumMod val="75000"/>
                  </a:schemeClr>
                </a:solidFill>
                <a:effectLst/>
                <a:latin typeface="Comic Sans MS" panose="030F0702030302020204" pitchFamily="66" charset="0"/>
              </a:rPr>
              <a:t>Проблема</a:t>
            </a:r>
            <a:endParaRPr lang="ru-RU" sz="2000" b="1" i="0" dirty="0">
              <a:solidFill>
                <a:schemeClr val="accent1">
                  <a:lumMod val="75000"/>
                </a:schemeClr>
              </a:solidFill>
              <a:effectLst/>
              <a:latin typeface="Comic Sans MS" panose="030F0702030302020204" pitchFamily="66" charset="0"/>
            </a:endParaRPr>
          </a:p>
          <a:p>
            <a:pPr algn="just"/>
            <a:r>
              <a:rPr lang="ru-RU" sz="16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	     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Наблюдения за детьми показали, </a:t>
            </a:r>
            <a:r>
              <a:rPr lang="ru-RU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что дети плохо владеют </a:t>
            </a:r>
            <a:r>
              <a:rPr lang="ru-RU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мячом, редко применяют его 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в самостоятельной </a:t>
            </a:r>
            <a:r>
              <a:rPr lang="ru-RU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деятельности. 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Нами был проведен опрос родителей и оказалось</a:t>
            </a:r>
            <a:r>
              <a:rPr lang="ru-RU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, что многие ребята 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не имеют </a:t>
            </a:r>
            <a:r>
              <a:rPr lang="ru-RU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дома 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мяча, что </a:t>
            </a:r>
            <a:r>
              <a:rPr lang="ru-RU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еще раз подтверждает 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поверхностный интерес </a:t>
            </a:r>
            <a:r>
              <a:rPr lang="ru-RU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родителей и детей к мячу и игр с 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ним. </a:t>
            </a:r>
          </a:p>
        </p:txBody>
      </p:sp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0645639-6E07-4440-A494-D3C45A213F9D}"/>
              </a:ext>
            </a:extLst>
          </p:cNvPr>
          <p:cNvSpPr txBox="1"/>
          <p:nvPr/>
        </p:nvSpPr>
        <p:spPr>
          <a:xfrm>
            <a:off x="-251187" y="944852"/>
            <a:ext cx="9393156" cy="1764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08860" algn="just">
              <a:spcBef>
                <a:spcPts val="2015"/>
              </a:spcBef>
              <a:spcAft>
                <a:spcPts val="0"/>
              </a:spcAft>
            </a:pPr>
            <a:r>
              <a:rPr lang="ru-RU" sz="2000" b="1" spc="-65" dirty="0">
                <a:solidFill>
                  <a:schemeClr val="accent1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Цель проекта: </a:t>
            </a:r>
            <a:r>
              <a:rPr lang="ru-RU" spc="-4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Формирование у детей знаний об истории мяча, умений   использовать мяч </a:t>
            </a:r>
            <a:r>
              <a:rPr lang="ru-RU" spc="-35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в подвижных играх, в играх с элементами спортивных игр, играя на </a:t>
            </a:r>
            <a:r>
              <a:rPr lang="ru-RU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прогулке дома и в детском саду.</a:t>
            </a:r>
          </a:p>
          <a:p>
            <a:pPr marL="2308860" algn="just">
              <a:spcBef>
                <a:spcPts val="2015"/>
              </a:spcBef>
              <a:spcAft>
                <a:spcPts val="0"/>
              </a:spcAft>
            </a:pP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CCC96DA-0F48-4593-AA38-50390BF5C534}"/>
              </a:ext>
            </a:extLst>
          </p:cNvPr>
          <p:cNvSpPr txBox="1"/>
          <p:nvPr/>
        </p:nvSpPr>
        <p:spPr>
          <a:xfrm>
            <a:off x="1826350" y="2265461"/>
            <a:ext cx="731949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i="0" dirty="0">
                <a:solidFill>
                  <a:schemeClr val="accent1">
                    <a:lumMod val="75000"/>
                  </a:schemeClr>
                </a:solidFill>
                <a:effectLst/>
                <a:latin typeface="Comic Sans MS" panose="030F0702030302020204" pitchFamily="66" charset="0"/>
              </a:rPr>
              <a:t>Задачи проекта: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Развивать потребность в новых знаниях о возможностях использования мяча как предмета для игр и упражнений.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Развивать стремление к анализу и использованию опыта других и своего собственного; использование мяча в играх и физкультурных упражнениях.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Совершенствовать двигательные умения детей в процессе упражнений и игр с мячом.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Формировать у детей познавательные умения:</a:t>
            </a:r>
            <a:endParaRPr lang="ru-RU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Углублять и систематизировать знания о видах, свойствах мяча и вариантах его использования.</a:t>
            </a:r>
          </a:p>
        </p:txBody>
      </p:sp>
    </p:spTree>
    <p:extLst>
      <p:ext uri="{BB962C8B-B14F-4D97-AF65-F5344CB8AC3E}">
        <p14:creationId xmlns:p14="http://schemas.microsoft.com/office/powerpoint/2010/main" val="327978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2" y="0"/>
            <a:ext cx="9139938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649A282-6341-41BA-B4FD-03BC2438271F}"/>
              </a:ext>
            </a:extLst>
          </p:cNvPr>
          <p:cNvSpPr txBox="1"/>
          <p:nvPr/>
        </p:nvSpPr>
        <p:spPr>
          <a:xfrm>
            <a:off x="1973178" y="283670"/>
            <a:ext cx="7152069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i="0" dirty="0">
                <a:solidFill>
                  <a:schemeClr val="accent1">
                    <a:lumMod val="75000"/>
                  </a:schemeClr>
                </a:solidFill>
                <a:effectLst/>
                <a:latin typeface="Comic Sans MS" panose="030F0702030302020204" pitchFamily="66" charset="0"/>
              </a:rPr>
              <a:t>Участники проекта: </a:t>
            </a:r>
            <a:r>
              <a:rPr lang="ru-RU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Воспитанники ДОУ, воспитатели, инструктор по физической культуре,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музыкальный руководитель, родители (законные представители).</a:t>
            </a:r>
            <a:endParaRPr lang="ru-RU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 </a:t>
            </a:r>
          </a:p>
          <a:p>
            <a:pPr algn="l"/>
            <a:r>
              <a:rPr lang="ru-RU" sz="2000" b="1" i="0" dirty="0">
                <a:solidFill>
                  <a:schemeClr val="accent1">
                    <a:lumMod val="75000"/>
                  </a:schemeClr>
                </a:solidFill>
                <a:effectLst/>
                <a:latin typeface="Comic Sans MS" panose="030F0702030302020204" pitchFamily="66" charset="0"/>
              </a:rPr>
              <a:t>Тип  проекта: </a:t>
            </a:r>
            <a:r>
              <a:rPr lang="ru-RU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физкультурно-оздоровительный</a:t>
            </a:r>
          </a:p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 </a:t>
            </a:r>
            <a:endParaRPr lang="ru-RU" b="1" i="0" dirty="0">
              <a:solidFill>
                <a:schemeClr val="accent1">
                  <a:lumMod val="75000"/>
                </a:schemeClr>
              </a:solidFill>
              <a:effectLst/>
              <a:latin typeface="Comic Sans MS" panose="030F0702030302020204" pitchFamily="66" charset="0"/>
            </a:endParaRPr>
          </a:p>
          <a:p>
            <a:pPr algn="l"/>
            <a:r>
              <a:rPr lang="ru-RU" sz="2000" b="1" i="0" dirty="0">
                <a:solidFill>
                  <a:schemeClr val="accent1">
                    <a:lumMod val="75000"/>
                  </a:schemeClr>
                </a:solidFill>
                <a:effectLst/>
                <a:latin typeface="Comic Sans MS" panose="030F0702030302020204" pitchFamily="66" charset="0"/>
              </a:rPr>
              <a:t>Продолжительность:</a:t>
            </a:r>
            <a:r>
              <a:rPr lang="ru-RU" b="1" i="0" dirty="0">
                <a:solidFill>
                  <a:schemeClr val="accent1">
                    <a:lumMod val="75000"/>
                  </a:schemeClr>
                </a:solidFill>
                <a:effectLst/>
                <a:latin typeface="Comic Sans MS" panose="030F0702030302020204" pitchFamily="66" charset="0"/>
              </a:rPr>
              <a:t> </a:t>
            </a:r>
            <a:r>
              <a:rPr lang="ru-RU" i="0" dirty="0">
                <a:effectLst/>
                <a:latin typeface="Comic Sans MS" panose="030F0702030302020204" pitchFamily="66" charset="0"/>
              </a:rPr>
              <a:t>долгосрочный (1 месяц)</a:t>
            </a:r>
          </a:p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 </a:t>
            </a:r>
          </a:p>
          <a:p>
            <a:pPr algn="l"/>
            <a:r>
              <a:rPr lang="ru-RU" sz="2000" b="1" i="0" dirty="0">
                <a:solidFill>
                  <a:schemeClr val="accent1">
                    <a:lumMod val="75000"/>
                  </a:schemeClr>
                </a:solidFill>
                <a:effectLst/>
                <a:latin typeface="Comic Sans MS" panose="030F0702030302020204" pitchFamily="66" charset="0"/>
              </a:rPr>
              <a:t>Основная образовательная область</a:t>
            </a:r>
            <a:r>
              <a:rPr lang="ru-RU" sz="2000" b="0" i="0" dirty="0">
                <a:solidFill>
                  <a:schemeClr val="accent1">
                    <a:lumMod val="75000"/>
                  </a:schemeClr>
                </a:solidFill>
                <a:effectLst/>
                <a:latin typeface="Comic Sans MS" panose="030F0702030302020204" pitchFamily="66" charset="0"/>
              </a:rPr>
              <a:t>: </a:t>
            </a:r>
            <a:r>
              <a:rPr lang="ru-RU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«Физическое развитие»</a:t>
            </a:r>
          </a:p>
          <a:p>
            <a:pPr algn="just"/>
            <a:endParaRPr lang="ru-RU" sz="2000" b="1" i="0" dirty="0">
              <a:solidFill>
                <a:schemeClr val="accent1">
                  <a:lumMod val="75000"/>
                </a:schemeClr>
              </a:solidFill>
              <a:effectLst/>
              <a:latin typeface="Comic Sans MS" panose="030F0702030302020204" pitchFamily="66" charset="0"/>
            </a:endParaRPr>
          </a:p>
          <a:p>
            <a:pPr algn="just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Ожидаемый р</a:t>
            </a:r>
            <a:r>
              <a:rPr lang="ru-RU" sz="2000" b="1" i="0" dirty="0">
                <a:solidFill>
                  <a:schemeClr val="accent1">
                    <a:lumMod val="75000"/>
                  </a:schemeClr>
                </a:solidFill>
                <a:effectLst/>
                <a:latin typeface="Comic Sans MS" panose="030F0702030302020204" pitchFamily="66" charset="0"/>
              </a:rPr>
              <a:t>езультат: </a:t>
            </a:r>
            <a:endParaRPr lang="ru-RU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Повышение интереса детей к мячу и самостоятельным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играм с мячом.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Расширение знаний детей и родителей об истории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возникновения мяча, вариантам его использования 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дома и на прогулке.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Улучшение физических способностей детей, 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укрепление их здоровья через спортивные игры с мячом.</a:t>
            </a:r>
          </a:p>
          <a:p>
            <a:pPr algn="just"/>
            <a:endParaRPr lang="ru-RU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225085" cy="692188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A4C19452-1B8C-4B49-BA34-58C67E66CC33}"/>
              </a:ext>
            </a:extLst>
          </p:cNvPr>
          <p:cNvSpPr/>
          <p:nvPr/>
        </p:nvSpPr>
        <p:spPr>
          <a:xfrm>
            <a:off x="1983346" y="1074996"/>
            <a:ext cx="698034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3" name="Рисунок 480">
            <a:extLst>
              <a:ext uri="{FF2B5EF4-FFF2-40B4-BE49-F238E27FC236}">
                <a16:creationId xmlns="" xmlns:a16="http://schemas.microsoft.com/office/drawing/2014/main" id="{13F5BEE1-183B-4E4C-96A9-90B192469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6" t="2800" r="11404"/>
          <a:stretch>
            <a:fillRect/>
          </a:stretch>
        </p:blipFill>
        <p:spPr bwMode="auto">
          <a:xfrm>
            <a:off x="7929168" y="5230905"/>
            <a:ext cx="1008062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575">
            <a:extLst>
              <a:ext uri="{FF2B5EF4-FFF2-40B4-BE49-F238E27FC236}">
                <a16:creationId xmlns="" xmlns:a16="http://schemas.microsoft.com/office/drawing/2014/main" id="{EAE2263B-42B5-4EED-B3FC-3A2B7D54C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79" t="27742" r="33885" b="28873"/>
          <a:stretch>
            <a:fillRect/>
          </a:stretch>
        </p:blipFill>
        <p:spPr bwMode="auto">
          <a:xfrm rot="933067">
            <a:off x="6772114" y="5266156"/>
            <a:ext cx="935038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384">
            <a:extLst>
              <a:ext uri="{FF2B5EF4-FFF2-40B4-BE49-F238E27FC236}">
                <a16:creationId xmlns="" xmlns:a16="http://schemas.microsoft.com/office/drawing/2014/main" id="{70BF1456-DAD2-47C8-B4A6-CE0AC287D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1151">
            <a:off x="5623989" y="5417471"/>
            <a:ext cx="904875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Рисунок 515">
            <a:extLst>
              <a:ext uri="{FF2B5EF4-FFF2-40B4-BE49-F238E27FC236}">
                <a16:creationId xmlns="" xmlns:a16="http://schemas.microsoft.com/office/drawing/2014/main" id="{08CB48D6-C3CF-4DC2-9F56-43F82E470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5057">
            <a:off x="749762" y="1484027"/>
            <a:ext cx="935067" cy="147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Рисунок 492">
            <a:extLst>
              <a:ext uri="{FF2B5EF4-FFF2-40B4-BE49-F238E27FC236}">
                <a16:creationId xmlns="" xmlns:a16="http://schemas.microsoft.com/office/drawing/2014/main" id="{5DB64C7A-839B-4787-AD8A-40ACA6EA7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2201">
            <a:off x="4576466" y="5415871"/>
            <a:ext cx="884237" cy="1471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Рисунок 455">
            <a:extLst>
              <a:ext uri="{FF2B5EF4-FFF2-40B4-BE49-F238E27FC236}">
                <a16:creationId xmlns="" xmlns:a16="http://schemas.microsoft.com/office/drawing/2014/main" id="{76283FDF-7D40-4306-9649-B535A6116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9572">
            <a:off x="2238231" y="5399458"/>
            <a:ext cx="936625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Рисунок 530">
            <a:extLst>
              <a:ext uri="{FF2B5EF4-FFF2-40B4-BE49-F238E27FC236}">
                <a16:creationId xmlns="" xmlns:a16="http://schemas.microsoft.com/office/drawing/2014/main" id="{4E49243B-0B5C-47B2-9223-0D8AA539B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8968">
            <a:off x="3417879" y="5409705"/>
            <a:ext cx="86389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FBB5627F-EA9D-4EF7-B91C-F67CDE2BC883}"/>
              </a:ext>
            </a:extLst>
          </p:cNvPr>
          <p:cNvSpPr txBox="1"/>
          <p:nvPr/>
        </p:nvSpPr>
        <p:spPr>
          <a:xfrm>
            <a:off x="2007114" y="65985"/>
            <a:ext cx="72220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28320" algn="ctr"/>
            <a:r>
              <a:rPr lang="ru-RU" sz="2000" b="1" i="0" dirty="0">
                <a:solidFill>
                  <a:schemeClr val="accent1">
                    <a:lumMod val="75000"/>
                  </a:schemeClr>
                </a:solidFill>
                <a:effectLst/>
                <a:latin typeface="Comic Sans MS" panose="030F0702030302020204" pitchFamily="66" charset="0"/>
              </a:rPr>
              <a:t>Механизм реализации проекта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3A841BF6-FA17-45F6-9750-14021054B7F2}"/>
              </a:ext>
            </a:extLst>
          </p:cNvPr>
          <p:cNvSpPr txBox="1"/>
          <p:nvPr/>
        </p:nvSpPr>
        <p:spPr>
          <a:xfrm>
            <a:off x="1505244" y="393132"/>
            <a:ext cx="7660790" cy="5665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-45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Подготовительный этап </a:t>
            </a:r>
            <a:r>
              <a:rPr lang="ru-RU" sz="2000" b="1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Взаимодействие с коллегами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b="0" i="0" dirty="0">
                <a:solidFill>
                  <a:srgbClr val="111111"/>
                </a:solidFill>
                <a:effectLst/>
                <a:latin typeface="Comic Sans MS" panose="030F0702030302020204" pitchFamily="66" charset="0"/>
              </a:rPr>
              <a:t>Изучение методической литературы по данной теме;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b="0" i="0" dirty="0">
                <a:solidFill>
                  <a:srgbClr val="111111"/>
                </a:solidFill>
                <a:effectLst/>
                <a:latin typeface="Comic Sans MS" panose="030F0702030302020204" pitchFamily="66" charset="0"/>
              </a:rPr>
              <a:t>Разработка плана работы с родителями по теме </a:t>
            </a:r>
            <a:r>
              <a:rPr lang="ru-RU" sz="2000" b="1" i="0" dirty="0">
                <a:solidFill>
                  <a:srgbClr val="111111"/>
                </a:solidFill>
                <a:effectLst/>
                <a:latin typeface="Comic Sans MS" panose="030F0702030302020204" pitchFamily="66" charset="0"/>
              </a:rPr>
              <a:t>проекта</a:t>
            </a:r>
            <a:r>
              <a:rPr lang="ru-RU" sz="2000" b="0" i="0" dirty="0">
                <a:solidFill>
                  <a:srgbClr val="111111"/>
                </a:solidFill>
                <a:effectLst/>
                <a:latin typeface="Comic Sans MS" panose="030F0702030302020204" pitchFamily="66" charset="0"/>
              </a:rPr>
              <a:t>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111111"/>
                </a:solidFill>
                <a:latin typeface="Comic Sans MS" panose="030F0702030302020204" pitchFamily="66" charset="0"/>
              </a:rPr>
              <a:t>П</a:t>
            </a:r>
            <a:r>
              <a:rPr lang="ru-RU" sz="2000" b="0" i="0" dirty="0">
                <a:solidFill>
                  <a:srgbClr val="111111"/>
                </a:solidFill>
                <a:effectLst/>
                <a:latin typeface="Comic Sans MS" panose="030F0702030302020204" pitchFamily="66" charset="0"/>
              </a:rPr>
              <a:t>одбор художественной литературы, электронных ресурсов;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111111"/>
                </a:solidFill>
                <a:latin typeface="Comic Sans MS" panose="030F0702030302020204" pitchFamily="66" charset="0"/>
              </a:rPr>
              <a:t>Р</a:t>
            </a:r>
            <a:r>
              <a:rPr lang="ru-RU" sz="2000" b="0" i="0" dirty="0">
                <a:solidFill>
                  <a:srgbClr val="111111"/>
                </a:solidFill>
                <a:effectLst/>
                <a:latin typeface="Comic Sans MS" panose="030F0702030302020204" pitchFamily="66" charset="0"/>
              </a:rPr>
              <a:t>азработка плана работы с детьми: подбор дидактических, подвижных игр и игр с элементами спорта;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111111"/>
                </a:solidFill>
                <a:latin typeface="Comic Sans MS" panose="030F0702030302020204" pitchFamily="66" charset="0"/>
              </a:rPr>
              <a:t>С</a:t>
            </a:r>
            <a:r>
              <a:rPr lang="ru-RU" sz="2000" b="0" i="0" dirty="0">
                <a:solidFill>
                  <a:srgbClr val="111111"/>
                </a:solidFill>
                <a:effectLst/>
                <a:latin typeface="Comic Sans MS" panose="030F0702030302020204" pitchFamily="66" charset="0"/>
              </a:rPr>
              <a:t>оставление планов и написание конспектов НОД;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b="0" i="0" dirty="0">
                <a:solidFill>
                  <a:srgbClr val="111111"/>
                </a:solidFill>
                <a:effectLst/>
                <a:latin typeface="Comic Sans MS" panose="030F0702030302020204" pitchFamily="66" charset="0"/>
              </a:rPr>
              <a:t>Изготовление </a:t>
            </a:r>
            <a:r>
              <a:rPr lang="ru-RU" sz="2000" b="0" i="0" dirty="0" smtClean="0">
                <a:solidFill>
                  <a:srgbClr val="111111"/>
                </a:solidFill>
                <a:effectLst/>
                <a:latin typeface="Comic Sans MS" panose="030F0702030302020204" pitchFamily="66" charset="0"/>
              </a:rPr>
              <a:t>наглядной информации для </a:t>
            </a:r>
            <a:r>
              <a:rPr lang="ru-RU" sz="2000" b="0" i="0" dirty="0">
                <a:solidFill>
                  <a:srgbClr val="111111"/>
                </a:solidFill>
                <a:effectLst/>
                <a:latin typeface="Comic Sans MS" panose="030F0702030302020204" pitchFamily="66" charset="0"/>
              </a:rPr>
              <a:t>родителей </a:t>
            </a:r>
            <a:r>
              <a:rPr lang="ru-RU" sz="2000" b="0" i="1" dirty="0">
                <a:solidFill>
                  <a:srgbClr val="111111"/>
                </a:solidFill>
                <a:effectLst/>
                <a:latin typeface="Comic Sans MS" panose="030F0702030302020204" pitchFamily="66" charset="0"/>
              </a:rPr>
              <a:t>«Мой веселый звонкий мяч»</a:t>
            </a:r>
            <a:r>
              <a:rPr lang="ru-RU" sz="2000" b="0" i="0" dirty="0">
                <a:solidFill>
                  <a:srgbClr val="111111"/>
                </a:solidFill>
                <a:effectLst/>
                <a:latin typeface="Comic Sans MS" panose="030F0702030302020204" pitchFamily="66" charset="0"/>
              </a:rPr>
              <a:t>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111111"/>
                </a:solidFill>
                <a:latin typeface="Comic Sans MS" panose="030F0702030302020204" pitchFamily="66" charset="0"/>
              </a:rPr>
              <a:t>П</a:t>
            </a:r>
            <a:r>
              <a:rPr lang="ru-RU" sz="2000" b="0" i="0" dirty="0">
                <a:solidFill>
                  <a:srgbClr val="111111"/>
                </a:solidFill>
                <a:effectLst/>
                <a:latin typeface="Comic Sans MS" panose="030F0702030302020204" pitchFamily="66" charset="0"/>
              </a:rPr>
              <a:t>одготовка материала для консультации родителей;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111111"/>
                </a:solidFill>
                <a:latin typeface="Comic Sans MS" panose="030F0702030302020204" pitchFamily="66" charset="0"/>
              </a:rPr>
              <a:t>П</a:t>
            </a:r>
            <a:r>
              <a:rPr lang="ru-RU" sz="2000" b="0" i="0" dirty="0">
                <a:solidFill>
                  <a:srgbClr val="111111"/>
                </a:solidFill>
                <a:effectLst/>
                <a:latin typeface="Comic Sans MS" panose="030F0702030302020204" pitchFamily="66" charset="0"/>
              </a:rPr>
              <a:t>одбор презентаций для детей на темы </a:t>
            </a:r>
            <a:r>
              <a:rPr lang="ru-RU" sz="2000" b="0" i="1" dirty="0">
                <a:solidFill>
                  <a:srgbClr val="111111"/>
                </a:solidFill>
                <a:effectLst/>
                <a:latin typeface="Comic Sans MS" panose="030F0702030302020204" pitchFamily="66" charset="0"/>
              </a:rPr>
              <a:t>«История возникновения мяча»</a:t>
            </a:r>
            <a:r>
              <a:rPr lang="ru-RU" sz="2000" b="0" i="0" dirty="0">
                <a:solidFill>
                  <a:srgbClr val="111111"/>
                </a:solidFill>
                <a:effectLst/>
                <a:latin typeface="Comic Sans MS" panose="030F0702030302020204" pitchFamily="66" charset="0"/>
              </a:rPr>
              <a:t>, </a:t>
            </a:r>
            <a:r>
              <a:rPr lang="ru-RU" sz="2000" i="1" dirty="0">
                <a:solidFill>
                  <a:srgbClr val="111111"/>
                </a:solidFill>
                <a:effectLst/>
                <a:latin typeface="Comic Sans MS" panose="030F0702030302020204" pitchFamily="66" charset="0"/>
              </a:rPr>
              <a:t>«Разновидность мячей»</a:t>
            </a:r>
            <a:r>
              <a:rPr lang="ru-RU" sz="2000" i="0" dirty="0">
                <a:solidFill>
                  <a:srgbClr val="111111"/>
                </a:solidFill>
                <a:effectLst/>
                <a:latin typeface="Comic Sans MS" panose="030F0702030302020204" pitchFamily="66" charset="0"/>
              </a:rPr>
              <a:t>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111111"/>
                </a:solidFill>
                <a:latin typeface="Comic Sans MS" panose="030F0702030302020204" pitchFamily="66" charset="0"/>
              </a:rPr>
              <a:t>А</a:t>
            </a:r>
            <a:r>
              <a:rPr lang="ru-RU" sz="2000" b="0" i="0" dirty="0">
                <a:solidFill>
                  <a:srgbClr val="111111"/>
                </a:solidFill>
                <a:effectLst/>
                <a:latin typeface="Comic Sans MS" panose="030F0702030302020204" pitchFamily="66" charset="0"/>
              </a:rPr>
              <a:t>нкетирование родителей </a:t>
            </a:r>
            <a:r>
              <a:rPr lang="ru-RU" sz="2000" b="0" i="1" dirty="0">
                <a:solidFill>
                  <a:srgbClr val="111111"/>
                </a:solidFill>
                <a:effectLst/>
                <a:latin typeface="Comic Sans MS" panose="030F0702030302020204" pitchFamily="66" charset="0"/>
              </a:rPr>
              <a:t>«Мяч в жизни ребенка»</a:t>
            </a:r>
            <a:r>
              <a:rPr lang="ru-RU" sz="2000" b="0" i="0" dirty="0">
                <a:solidFill>
                  <a:srgbClr val="111111"/>
                </a:solidFill>
                <a:effectLst/>
                <a:latin typeface="Comic Sans MS" panose="030F0702030302020204" pitchFamily="66" charset="0"/>
              </a:rPr>
              <a:t>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b="0" i="0" dirty="0">
                <a:solidFill>
                  <a:srgbClr val="11111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2000" dirty="0">
                <a:solidFill>
                  <a:srgbClr val="111111"/>
                </a:solidFill>
                <a:latin typeface="Comic Sans MS" panose="030F0702030302020204" pitchFamily="66" charset="0"/>
              </a:rPr>
              <a:t>Р</a:t>
            </a:r>
            <a:r>
              <a:rPr lang="ru-RU" sz="2000" b="0" i="0" dirty="0">
                <a:solidFill>
                  <a:srgbClr val="111111"/>
                </a:solidFill>
                <a:effectLst/>
                <a:latin typeface="Comic Sans MS" panose="030F0702030302020204" pitchFamily="66" charset="0"/>
              </a:rPr>
              <a:t>одительское собрание </a:t>
            </a:r>
            <a:r>
              <a:rPr lang="ru-RU" sz="2000" b="0" i="1" dirty="0">
                <a:solidFill>
                  <a:srgbClr val="111111"/>
                </a:solidFill>
                <a:effectLst/>
                <a:latin typeface="Comic Sans MS" panose="030F0702030302020204" pitchFamily="66" charset="0"/>
              </a:rPr>
              <a:t>«С чем играют наши дети»</a:t>
            </a:r>
            <a:r>
              <a:rPr lang="ru-RU" sz="2000" b="0" i="0" dirty="0">
                <a:solidFill>
                  <a:srgbClr val="111111"/>
                </a:solidFill>
                <a:effectLst/>
                <a:latin typeface="Comic Sans MS" panose="030F0702030302020204" pitchFamily="66" charset="0"/>
              </a:rPr>
              <a:t>.</a:t>
            </a:r>
          </a:p>
          <a:p>
            <a:pPr marL="1031240" marR="0" lvl="0" indent="0" algn="l" defTabSz="914400" rtl="0" eaLnBrk="1" fontAlgn="auto" latinLnBrk="0" hangingPunct="1">
              <a:lnSpc>
                <a:spcPct val="100000"/>
              </a:lnSpc>
              <a:spcBef>
                <a:spcPts val="29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50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6A585F4E-5519-405F-8090-C6A679CD4A6F}"/>
              </a:ext>
            </a:extLst>
          </p:cNvPr>
          <p:cNvSpPr/>
          <p:nvPr/>
        </p:nvSpPr>
        <p:spPr>
          <a:xfrm>
            <a:off x="794592" y="0"/>
            <a:ext cx="834940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Презентация для воспитателей «Использование спортивных игр и упражнений с мячом на прогулке»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6A585F4E-5519-405F-8090-C6A679CD4A6F}"/>
              </a:ext>
            </a:extLst>
          </p:cNvPr>
          <p:cNvSpPr/>
          <p:nvPr/>
        </p:nvSpPr>
        <p:spPr>
          <a:xfrm>
            <a:off x="2209801" y="3516085"/>
            <a:ext cx="6672943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Консультация для воспитателей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«Школа мяча»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697" y="3912085"/>
            <a:ext cx="2438400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972" y="4624081"/>
            <a:ext cx="1412075" cy="18448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047" y="4634657"/>
            <a:ext cx="1423797" cy="18448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122" y="4634656"/>
            <a:ext cx="1420760" cy="18448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6097" y="1462174"/>
            <a:ext cx="2155690" cy="161676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8644" y="1462174"/>
            <a:ext cx="2351856" cy="159909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17384" y="1419769"/>
            <a:ext cx="2188670" cy="164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10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90503" y="718457"/>
            <a:ext cx="6139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Мастер-класс «Гимнастика с мячом»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5696" b="2663"/>
          <a:stretch/>
        </p:blipFill>
        <p:spPr>
          <a:xfrm>
            <a:off x="2393916" y="1644143"/>
            <a:ext cx="3007575" cy="20508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11927" t="1" b="1190"/>
          <a:stretch/>
        </p:blipFill>
        <p:spPr>
          <a:xfrm>
            <a:off x="6023541" y="2344782"/>
            <a:ext cx="2700966" cy="21684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12133" t="2975"/>
          <a:stretch/>
        </p:blipFill>
        <p:spPr>
          <a:xfrm>
            <a:off x="2847702" y="4046219"/>
            <a:ext cx="3031134" cy="224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BA8E2554-9A85-4CF4-A010-A4B8FE51E14D}"/>
              </a:ext>
            </a:extLst>
          </p:cNvPr>
          <p:cNvSpPr txBox="1"/>
          <p:nvPr/>
        </p:nvSpPr>
        <p:spPr>
          <a:xfrm>
            <a:off x="1992086" y="571500"/>
            <a:ext cx="6564085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ru-RU" b="0" i="0" dirty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111111"/>
                </a:solidFill>
                <a:latin typeface="Comic Sans MS" panose="030F0702030302020204" pitchFamily="66" charset="0"/>
              </a:rPr>
              <a:t>П</a:t>
            </a:r>
            <a:r>
              <a:rPr lang="ru-RU" sz="2000" b="0" i="0" dirty="0">
                <a:solidFill>
                  <a:srgbClr val="111111"/>
                </a:solidFill>
                <a:effectLst/>
                <a:latin typeface="Comic Sans MS" panose="030F0702030302020204" pitchFamily="66" charset="0"/>
              </a:rPr>
              <a:t>оказ видео презентации «История возникновения  мяча»;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111111"/>
                </a:solidFill>
                <a:latin typeface="Comic Sans MS" panose="030F0702030302020204" pitchFamily="66" charset="0"/>
              </a:rPr>
              <a:t>Р</a:t>
            </a:r>
            <a:r>
              <a:rPr lang="ru-RU" sz="2000" b="0" i="0" dirty="0">
                <a:solidFill>
                  <a:srgbClr val="111111"/>
                </a:solidFill>
                <a:effectLst/>
                <a:latin typeface="Comic Sans MS" panose="030F0702030302020204" pitchFamily="66" charset="0"/>
              </a:rPr>
              <a:t>ассматривание иллюстраций разных видов мячей;</a:t>
            </a:r>
            <a:endParaRPr lang="ru-RU" sz="2000" dirty="0">
              <a:solidFill>
                <a:srgbClr val="111111"/>
              </a:solidFill>
              <a:latin typeface="Comic Sans MS" panose="030F0702030302020204" pitchFamily="66" charset="0"/>
            </a:endParaRP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111111"/>
                </a:solidFill>
                <a:latin typeface="Comic Sans MS" panose="030F0702030302020204" pitchFamily="66" charset="0"/>
              </a:rPr>
              <a:t>Б</a:t>
            </a:r>
            <a:r>
              <a:rPr lang="ru-RU" sz="2000" b="0" i="0" dirty="0">
                <a:solidFill>
                  <a:srgbClr val="111111"/>
                </a:solidFill>
                <a:effectLst/>
                <a:latin typeface="Comic Sans MS" panose="030F0702030302020204" pitchFamily="66" charset="0"/>
              </a:rPr>
              <a:t>еседы, чтение художественной литературы;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111111"/>
                </a:solidFill>
                <a:latin typeface="Comic Sans MS" panose="030F0702030302020204" pitchFamily="66" charset="0"/>
              </a:rPr>
              <a:t>Лингвистические игры с мячом;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111111"/>
                </a:solidFill>
                <a:latin typeface="Comic Sans MS" panose="030F0702030302020204" pitchFamily="66" charset="0"/>
              </a:rPr>
              <a:t>П</a:t>
            </a:r>
            <a:r>
              <a:rPr lang="ru-RU" sz="2000" b="0" i="0" dirty="0">
                <a:solidFill>
                  <a:srgbClr val="111111"/>
                </a:solidFill>
                <a:effectLst/>
                <a:latin typeface="Comic Sans MS" panose="030F0702030302020204" pitchFamily="66" charset="0"/>
              </a:rPr>
              <a:t>роведение игр </a:t>
            </a:r>
            <a:r>
              <a:rPr lang="ru-RU" sz="2000" b="0" i="1" dirty="0">
                <a:solidFill>
                  <a:srgbClr val="111111"/>
                </a:solidFill>
                <a:effectLst/>
                <a:latin typeface="Comic Sans MS" panose="030F0702030302020204" pitchFamily="66" charset="0"/>
              </a:rPr>
              <a:t>(дидактических, сюжетно-ролевых, подвижных игр с элементами спорта , эстафет с использованием мяча)</a:t>
            </a:r>
            <a:r>
              <a:rPr lang="ru-RU" sz="2000" b="0" i="0" dirty="0">
                <a:solidFill>
                  <a:srgbClr val="111111"/>
                </a:solidFill>
                <a:effectLst/>
                <a:latin typeface="Comic Sans MS" panose="030F0702030302020204" pitchFamily="66" charset="0"/>
              </a:rPr>
              <a:t>;</a:t>
            </a:r>
          </a:p>
          <a:p>
            <a:pPr algn="l"/>
            <a:endParaRPr lang="ru-RU" dirty="0">
              <a:solidFill>
                <a:srgbClr val="111111"/>
              </a:solidFill>
              <a:latin typeface="Arial" panose="020B0604020202020204" pitchFamily="34" charset="0"/>
            </a:endParaRPr>
          </a:p>
          <a:p>
            <a:pPr marL="285750" indent="-285750" algn="l">
              <a:buFontTx/>
              <a:buChar char="-"/>
            </a:pPr>
            <a:endParaRPr lang="ru-RU" b="0" i="0" dirty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81942" y="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ru-RU" sz="2000" b="1" dirty="0"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</a:rPr>
              <a:t>Практический этап</a:t>
            </a:r>
          </a:p>
          <a:p>
            <a:pPr lvl="0" algn="ctr">
              <a:defRPr/>
            </a:pPr>
            <a:r>
              <a:rPr lang="ru-RU" sz="2000" b="1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Работа с детьми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3632" y="3642904"/>
            <a:ext cx="2574762" cy="2250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631" y="3711095"/>
            <a:ext cx="2540597" cy="24475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0501" y="4168266"/>
            <a:ext cx="1918239" cy="252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83971" y="751116"/>
            <a:ext cx="644978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latin typeface="Comic Sans MS" panose="030F0702030302020204" pitchFamily="66" charset="0"/>
              </a:rPr>
              <a:t>Цикл бесед «Мячи для разных игр», </a:t>
            </a:r>
            <a:r>
              <a:rPr lang="ru-RU" sz="2000" dirty="0" smtClean="0">
                <a:latin typeface="Comic Sans MS" panose="030F0702030302020204" pitchFamily="66" charset="0"/>
              </a:rPr>
              <a:t>«О </a:t>
            </a:r>
            <a:r>
              <a:rPr lang="ru-RU" sz="2000" dirty="0">
                <a:latin typeface="Comic Sans MS" panose="030F0702030302020204" pitchFamily="66" charset="0"/>
              </a:rPr>
              <a:t>значении мяча», «Как мяч укрепляет здоровье»;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latin typeface="Comic Sans MS" panose="030F0702030302020204" pitchFamily="66" charset="0"/>
              </a:rPr>
              <a:t>Продуктивные виды деятельности: рисование, лепка, конструирование из бумаги на тему «Мой любимый спортивный мяч»;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latin typeface="Comic Sans MS" panose="030F0702030302020204" pitchFamily="66" charset="0"/>
              </a:rPr>
              <a:t>Викторина «Что мы знаем о мяче?»;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latin typeface="Comic Sans MS" panose="030F0702030302020204" pitchFamily="66" charset="0"/>
              </a:rPr>
              <a:t>Музыкально-развлекательная программа «Мой веселый звонкий мяч!»;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latin typeface="Comic Sans MS" panose="030F0702030302020204" pitchFamily="66" charset="0"/>
              </a:rPr>
              <a:t>Спортивный досуг «В стране веселых мячей».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1845" y="3980134"/>
            <a:ext cx="1851150" cy="22419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t="10070" r="1299"/>
          <a:stretch/>
        </p:blipFill>
        <p:spPr>
          <a:xfrm>
            <a:off x="4624262" y="3841871"/>
            <a:ext cx="1969202" cy="27485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7188" y="3746684"/>
            <a:ext cx="1718693" cy="270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517</Words>
  <Application>Microsoft Office PowerPoint</Application>
  <PresentationFormat>Экран (4:3)</PresentationFormat>
  <Paragraphs>106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Comic Sans MS</vt:lpstr>
      <vt:lpstr>Tahoma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ДС 78 к.3</dc:creator>
  <cp:lastModifiedBy>ДС 78 к.3</cp:lastModifiedBy>
  <cp:revision>3</cp:revision>
  <dcterms:modified xsi:type="dcterms:W3CDTF">2021-02-02T09:26:06Z</dcterms:modified>
</cp:coreProperties>
</file>