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9" r:id="rId3"/>
    <p:sldId id="261" r:id="rId4"/>
    <p:sldId id="257" r:id="rId5"/>
    <p:sldId id="256" r:id="rId6"/>
    <p:sldId id="258" r:id="rId7"/>
    <p:sldId id="271" r:id="rId8"/>
    <p:sldId id="278" r:id="rId9"/>
    <p:sldId id="268" r:id="rId10"/>
    <p:sldId id="262" r:id="rId11"/>
    <p:sldId id="264" r:id="rId12"/>
    <p:sldId id="265" r:id="rId13"/>
    <p:sldId id="266" r:id="rId14"/>
    <p:sldId id="267" r:id="rId15"/>
    <p:sldId id="269" r:id="rId16"/>
    <p:sldId id="270" r:id="rId17"/>
    <p:sldId id="272" r:id="rId18"/>
    <p:sldId id="273" r:id="rId19"/>
    <p:sldId id="274" r:id="rId20"/>
    <p:sldId id="275" r:id="rId21"/>
    <p:sldId id="277" r:id="rId22"/>
    <p:sldId id="279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6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4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853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146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4967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0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3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0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7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64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59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4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7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8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5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90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u-78.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631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797676"/>
              </p:ext>
            </p:extLst>
          </p:nvPr>
        </p:nvGraphicFramePr>
        <p:xfrm>
          <a:off x="251520" y="692697"/>
          <a:ext cx="6840761" cy="4656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2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5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307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пищи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день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день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307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</a:rPr>
                        <a:t>Завтрак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Каша манная жидкая с вареньем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Омлет натуральный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Кукуруза (подгарнировка)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Запеканка из творога с молоком сгущенным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6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Бутерброд с маслом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Бутерброд с маслом и сыром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Бутерброд с джемом и повидлом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4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Какао с молоком сгущенным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Кофейный напиток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Чай с молоком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3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 ржаной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653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</a:t>
                      </a:r>
                      <a:r>
                        <a:rPr lang="ru-R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завтрак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Сок в ассортименте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Сок в ассортименте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Отвар шиповника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740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214410"/>
              </p:ext>
            </p:extLst>
          </p:nvPr>
        </p:nvGraphicFramePr>
        <p:xfrm>
          <a:off x="467545" y="116633"/>
          <a:ext cx="6696744" cy="6668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661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пищи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день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день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9843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Свекла отварная с маслом растительным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Салат из моркови и яблок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Салат картофельный с морковью и зеленым горошком или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Салат из свежих огурцов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3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Рассольник «Домашний» с курицей со сметаной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Суп гороховый на мясном бульоне с гренками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Щи из свежей капусты с картофелем со сметаной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06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Котлеты, биточки из говядины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Жаркое по-домашнему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Котлета полтавская из говядины, запеченная соусом сметанным с томатом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Каша гречневая вязкая отварная, с соусом молочным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Макаронные изделия отварные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0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Компот из свежих плодов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Компот из смеси сухофруктов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Кисель из свежих ягод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0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 пшеничный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 ржаной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 пшеничный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 ржаной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 пшеничный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 ржаной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79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086777"/>
              </p:ext>
            </p:extLst>
          </p:nvPr>
        </p:nvGraphicFramePr>
        <p:xfrm>
          <a:off x="395535" y="476673"/>
          <a:ext cx="6768752" cy="585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1168">
                <a:tc>
                  <a:txBody>
                    <a:bodyPr/>
                    <a:lstStyle/>
                    <a:p>
                      <a:r>
                        <a:rPr lang="ru-RU" dirty="0"/>
                        <a:t>Прием пищи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 день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 день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день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</a:t>
                      </a:r>
                      <a:r>
                        <a:rPr lang="ru-RU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Булочка ванильная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Мучное изделие пром/произ в ассортименте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Шанежка с картофелем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Кисломолочный напиток для детского питания в ассортименте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Кисломолочный напиток для детского питания в ассортименте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Сок в ассортименте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Салат картофельный с кукурузой и морковью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Винегрет овощной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Шницель из говядины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Суфле из птицы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Суфле рыбное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Овощи, припущенные в сметане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Чай с сахаром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Чай с сахаром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Фрукт в ассортименте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Фрукт в ассортименте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 пшеничный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 ржаной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02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7344816" cy="804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Наше дошкольное учреждение также посещают воспитанники с различными аллергическими реакциями. Для таких детей в детском саду предусмотрено отдельное меню /без </a:t>
            </a:r>
            <a:r>
              <a:rPr lang="ru-RU" sz="1600" b="1" dirty="0" err="1">
                <a:latin typeface="Times New Roman"/>
                <a:ea typeface="Calibri"/>
                <a:cs typeface="Times New Roman"/>
              </a:rPr>
              <a:t>глютеновая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, безмолочная диета, диета с заменой продуктов/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Алгоритм действий, если у вашего ребенка обнаружили аллергические реакции на продукты питания, растения или другие предметы:</a:t>
            </a: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Оповестить медицинскую сестру /воспитателя группы/;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Предоставить в дошкольное учреждение медицинское заключение /справку/ о том, что ребенок является аллергиком.  В заключении /справке/ должен отражаться перечень продуктов питания, которые следует исключить из рациона ребенка;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Написать заявление о предоставлении ребенку диетическое меню.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В дошкольном учреждении издается приказ, на основе которого ребенок –аллергик получает отдельное меню, в соответствии с заключением врача-аллерголога.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600" b="1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b="1" dirty="0">
              <a:latin typeface="Times New Roman"/>
              <a:ea typeface="Calibri"/>
              <a:cs typeface="Times New Roman"/>
            </a:endParaRPr>
          </a:p>
          <a:p>
            <a:pPr marL="342900" indent="-342900" algn="ctr">
              <a:lnSpc>
                <a:spcPct val="115000"/>
              </a:lnSpc>
              <a:spcAft>
                <a:spcPts val="1000"/>
              </a:spcAft>
              <a:buAutoNum type="arabicPeriod"/>
            </a:pPr>
            <a:endParaRPr lang="ru-RU" b="1" dirty="0"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237626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204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8640"/>
            <a:ext cx="83820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3064285"/>
            <a:ext cx="655272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Для воспитанников с пищевыми аллергиями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56265"/>
            <a:ext cx="4176464" cy="290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29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214208"/>
              </p:ext>
            </p:extLst>
          </p:nvPr>
        </p:nvGraphicFramePr>
        <p:xfrm>
          <a:off x="395536" y="188641"/>
          <a:ext cx="8568952" cy="627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8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r>
                        <a:rPr lang="ru-RU" dirty="0"/>
                        <a:t>Прием пищи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 день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 день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день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Завтрак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Каша манная жидкая на воде с вареньем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Мучное изделие без содержания молочных продуктов п/п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Напиток овсяный с какао пастеризованный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 ржаной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Омлет натуральный на воде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Кукуруза (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подгарнировка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Кофейный напиток на молоке специализированном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Каша из овсяных хлопьев «Геркулес» на воде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Бутерброд с джемом и повидлом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Чай на молоке специализированном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завтрак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Сок в ассортименте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Сок в ассортименте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Отвар шиповника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Свекла отварная с маслом растительным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Рассольник «Домашний» с курицей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 сметаны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Котлеты, биточки из говядины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Каша гречневая вязкая отварная, с маслом растительным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Компот из свежих плодов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 пшеничный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 ржаной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Салат из моркови и яблок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Суп гороховый на мясном бульоне с гренками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Жаркое по-домашнему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Компот из смеси сухофруктов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 пшеничный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 ржаной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Салат картофельный с морковью и зеленым горошком или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Салат из свежих огурцов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Щи из свежей капусты с картофелем 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 сметаны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Котлета полтавская из говядины, запеченная соусом томатным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Макаронные изделия отварные с маслом растительным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Кисель из свежих ягод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 пшеничный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 ржаной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145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90995"/>
              </p:ext>
            </p:extLst>
          </p:nvPr>
        </p:nvGraphicFramePr>
        <p:xfrm>
          <a:off x="323529" y="188640"/>
          <a:ext cx="6624735" cy="6148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пищи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день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день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Полдник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Мучное изделие без содержания молочных продуктов п/п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Молоко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безлактозное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Мучное изделие без содержания молочных продуктов п/п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Молоко 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безлактозное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Мучное изделие без содержания молочных продуктов п/п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Сок в ассортименте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Салат картофельный с кукурузой и морковью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Биточки рубленные из птицы припущенные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Сок в ассортименте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Фрукт в ассортименте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 ржаной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Винегрет овощной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Рыба запеченная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Чай с сахаром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Фрукт в ассортименте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 пшеничный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 ржаной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Шницель из говядины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Овощи, припущенные с маслом растительным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Чай с сахаром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 пшеничный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Хлеб ржаной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03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64087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важно Ваше мнение, именно поэтому мы стараемся, чтобы процесс организации питания был максимально доступным и открытым для наших родителей.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 наше дошкольное учреждение приглашает представителя от каждой группы, для оценки качества блюд и работы по организации питания сотрудников детского сада. Поскольку именно педагог ежедневно формирует у детей культуру питания, этикет и правила поведения за столом.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4680520" cy="302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745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300" y="260648"/>
            <a:ext cx="7567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 детском саду не ест – что делать?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033254"/>
            <a:ext cx="34563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https://shareslide.ru/img/thumbs/ca9ae316c03063e19dab965c3b7dc885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16759" y="1052736"/>
            <a:ext cx="43996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которым подошла очередь идти в детский сад, отличаются друг от друга не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 возрасту, но и по темпераменту, уровню психического и речевого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 степени освоения и пользования навыками самообслуживания.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Немаловажное значение имеют и особенности воспитания в семье.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14B5C9-6920-7BEA-DE88-A64B2C12FCD7}"/>
              </a:ext>
            </a:extLst>
          </p:cNvPr>
          <p:cNvSpPr txBox="1"/>
          <p:nvPr/>
        </p:nvSpPr>
        <p:spPr>
          <a:xfrm>
            <a:off x="460375" y="3429000"/>
            <a:ext cx="454367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педагоги-психологи выделяют несколько групп причин, объясняющих, почему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плохо ест: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Физиологическая (то есть не выходящая за границы нормы) адаптация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малыша к детскому саду.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Ошибки взрослых: родителей и воспитателей.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Тяжелая (патологическая) адаптация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953317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66967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в каждом дошкольном учреждении существует выработанная и годами поддерживаемая схема постепенного увеличения времени пребывания ребенка в группе. Начиная с нескольких часов, в течение 3-10 дней основная масса детей уже остается в саду на весь день. Нам, взрослым, кажется, что это достаточный период для адаптации. Но, вопреки ожиданиям, многие родители вынуждены решать внезапно возникшие проблемы, связанные с нарушением поведения своего чада. Это и беспричинные (на наш взгляд) капризы и истерики, и ночные пробуждения с безутешным плачем, и будто ниоткуда возникающие простуды. Ребенок начинает плохо есть, или  совсем перестает….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68589"/>
            <a:ext cx="4248472" cy="212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30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1"/>
            <a:ext cx="5544616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844824"/>
            <a:ext cx="597535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2132856"/>
            <a:ext cx="698477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513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5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Взглянем на детский сад глазами своего малыша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73997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которые начинают посещать детский сад, еще не умеют формулировать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мысли, а тем более ощущения. Но попробуем поставить себя на их место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представить, что они могут думать. А вариантов может быть много.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Выбирайте: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пришел только поиграть! 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только что разбудили. Я хочу спать, а не есть </a:t>
            </a:r>
          </a:p>
          <a:p>
            <a:pPr marL="342900" indent="-3429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 мне ваша каша? Меня мама дома накормила любимыми макаронами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сосиской. И в кармашек положила пару конфет.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 много разных игрушек! Если отвлекусь на еду – не успею со всеми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Мама ушла?! Насовсем!!!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Я слушаюсь только маму, а чужие тети пусть не пристают!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Сейчас откажусь кушать – тетя позвонит маме, и она заберет меня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Я дома сижу за большим столом в высоком стульчике один! А что меня никто не покормит?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Это не моя любимая тарелка! Не хочу пить из чашки — где мой поильник?! (еще хуже – бутылочка)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ЭТО в тарелке совсем не похоже на мамину еду!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Несладко! Гадкая морковка! Запеканка? Лук?! – НИКОГДА!</a:t>
            </a:r>
          </a:p>
        </p:txBody>
      </p:sp>
    </p:spTree>
    <p:extLst>
      <p:ext uri="{BB962C8B-B14F-4D97-AF65-F5344CB8AC3E}">
        <p14:creationId xmlns:p14="http://schemas.microsoft.com/office/powerpoint/2010/main" val="3814298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6120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режим питания.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голод будет возникать примерно в одно и то же время, что особенно удобно в садике или школе, ведь там детей кормят «по часам». Откажитесь от углеводных и жировых перекусов – оставьте только овощи и фрукты.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предлагайте плотный завтрак перед садиком и не приносите сладости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приходите, иначе необходимости поесть в саду просто не возникнет.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малыш не ест в садике в период адаптации, не переживайте. Чаще всего проблема уходит сама собой, когда он расслабится, приобретет друзей и поймет, что ему комфортно в новых условиях. Как можно чаще говорите о том, что вы доверяете работникам сада и поварам, что все блюда приготовлены с заботой – так же, как дома.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023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4B2780-D58A-6FCF-657C-F7AB2835E7EC}"/>
              </a:ext>
            </a:extLst>
          </p:cNvPr>
          <p:cNvSpPr txBox="1"/>
          <p:nvPr/>
        </p:nvSpPr>
        <p:spPr>
          <a:xfrm>
            <a:off x="323528" y="753563"/>
            <a:ext cx="65522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есть самостоятельно. Выберите вместе новые столовые приборы и заведите ребенку персональную тарелку и чашку. Не торопите и будьте готовы к тому, что после обеда вокруг будет разбросана еда. Если ребенок пока слишком мал, предупредите воспитателя, что малышу нужна помощь.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«малоежкой» находите в дневном меню (его, как правило, вывешивают перед входом в группу) какие-то продукты, которые ему могут понравиться сегодня.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Хвалите за достижения и постепенно расширяйте список привычной еды.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ругайте ребенка, если он отказывается есть, не применяйте никаких санкций и не манипулируйте детским аппетитом. Мало того, что это входит в привычку, это еще и провоцирует возникновение негативных ассоциаций с едой. </a:t>
            </a:r>
          </a:p>
        </p:txBody>
      </p:sp>
    </p:spTree>
    <p:extLst>
      <p:ext uri="{BB962C8B-B14F-4D97-AF65-F5344CB8AC3E}">
        <p14:creationId xmlns:p14="http://schemas.microsoft.com/office/powerpoint/2010/main" val="1199278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5821"/>
            <a:ext cx="8496944" cy="637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26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24639" cy="616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19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s38.detsad.tver.ru/wp-content/uploads/sites/53/2021/03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646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6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best-facebook.ru/800/600/https/i2.wp.com/romashkagraff.ou14.ru/wp-content/uploads/sites/2/2022/11/plakat-3.jpg?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23798" cy="63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06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7"/>
            <a:ext cx="4752528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2924944"/>
            <a:ext cx="59046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питания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организуется в соответствии с требованиями СанПиН 2.3/2.4.3590-20. 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5-ти разовое: завтрак, второй завтрак, обед, полдник  и ужин.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приема пищи у воспитанников младшего возраста и старшего возраста отличаются,  так как это зависит от возраста детей и их распорядка дня в дошкольном учреждении. 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 учреждении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используется примерное 10-ти дневное меню, рассчитанное на 4 недели, с учетом рекомендуемых среднесуточных норм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70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59A1F1-DE93-A256-3E9D-6FED9DF35869}"/>
              </a:ext>
            </a:extLst>
          </p:cNvPr>
          <p:cNvSpPr txBox="1"/>
          <p:nvPr/>
        </p:nvSpPr>
        <p:spPr>
          <a:xfrm>
            <a:off x="251520" y="44624"/>
            <a:ext cx="684076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энергетической ценности /калорийности/ на отдельные приемы пищи для детей дошкольного возраста с 1 до 3-х лет.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/часы пребывания 11-12 часов/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Суточная потребность составляет 1400 ккал в соответствии с СанПин. Допускается в течении дня отступление от норм калорийности по отдельным приемам пищи в пределах +-5%, при условии, что средний % пищевой ценности за неделю будет соответствовать нормам.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Завтрак-280 ккал, второй завтрак-70 ккал, обед-490 ккал, полдник-210 ккал, ужин-350 ккал. Итого: 1330\1400 ккал /95-100% от суточного рациона.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энергетической ценности /калорийности/ на отдельные приемы пищи для детей дошкольного возраста от 3-х до 7 лет. /часы пребывания 11-12 часов/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Суточная потребность составляет 1800 ккал в соответствии с СанПин. Допускается в течении дня отступление от норм калорийности по отдельным приемам пищи в пределах +-5%, при условии, что средний % пищевой ценности за неделю будет соответствовать нормам.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Завтрак-360 ккал, второй завтрак-90 ккал, обед-630 ккал, полдник-270 ккал, ужин-450 ккал. Итого: 1710\1800 ккал /95-100% от суточного рациона.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59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7C5389-A3C0-95F7-99DE-6235CE385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6632"/>
            <a:ext cx="5616624" cy="666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5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82300" cy="277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539552" y="3016468"/>
            <a:ext cx="6840760" cy="2743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Вы можете ознакомится с организацией питания в нашем детском саду, в том числе с меню на сайте нашего дошкольного учреждения  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https://dou-78.ru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Ежедневное меню представлено в приемном помещении каждой группы. Родитель может беспрепятственно ознакомиться с наименованием блюд, энергетической ценностью - калорийностью, количеством углеводов, жиров и белков, а также  суточной нормой потребления.</a:t>
            </a:r>
          </a:p>
        </p:txBody>
      </p:sp>
    </p:spTree>
    <p:extLst>
      <p:ext uri="{BB962C8B-B14F-4D97-AF65-F5344CB8AC3E}">
        <p14:creationId xmlns:p14="http://schemas.microsoft.com/office/powerpoint/2010/main" val="93321747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266</TotalTime>
  <Words>1710</Words>
  <Application>Microsoft Office PowerPoint</Application>
  <PresentationFormat>Экран (4:3)</PresentationFormat>
  <Paragraphs>212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Ars</dc:creator>
  <cp:lastModifiedBy>78 к1 Детский сад</cp:lastModifiedBy>
  <cp:revision>54</cp:revision>
  <dcterms:created xsi:type="dcterms:W3CDTF">2023-07-22T10:45:48Z</dcterms:created>
  <dcterms:modified xsi:type="dcterms:W3CDTF">2023-07-28T10:26:46Z</dcterms:modified>
</cp:coreProperties>
</file>