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8" r:id="rId5"/>
    <p:sldId id="257" r:id="rId6"/>
    <p:sldId id="258" r:id="rId7"/>
    <p:sldId id="269" r:id="rId8"/>
    <p:sldId id="259" r:id="rId9"/>
    <p:sldId id="260" r:id="rId10"/>
    <p:sldId id="261" r:id="rId11"/>
    <p:sldId id="262" r:id="rId12"/>
    <p:sldId id="264" r:id="rId13"/>
    <p:sldId id="272" r:id="rId14"/>
    <p:sldId id="270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94671"/>
  </p:normalViewPr>
  <p:slideViewPr>
    <p:cSldViewPr showGuides="1">
      <p:cViewPr varScale="1">
        <p:scale>
          <a:sx n="104" d="100"/>
          <a:sy n="104" d="100"/>
        </p:scale>
        <p:origin x="1824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2F5269-D2F0-481F-9980-71A1625FBBB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410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6D86B5-B084-4BA5-8AA4-3FA369EC2D5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6D86B5-B084-4BA5-8AA4-3FA369EC2D5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6D86B5-B084-4BA5-8AA4-3FA369EC2D5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6D86B5-B084-4BA5-8AA4-3FA369EC2D5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6D86B5-B084-4BA5-8AA4-3FA369EC2D5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6D86B5-B084-4BA5-8AA4-3FA369EC2D5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6D86B5-B084-4BA5-8AA4-3FA369EC2D5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6D86B5-B084-4BA5-8AA4-3FA369EC2D5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6D86B5-B084-4BA5-8AA4-3FA369EC2D5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6D86B5-B084-4BA5-8AA4-3FA369EC2D5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6D86B5-B084-4BA5-8AA4-3FA369EC2D5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CC6">
            <a:alpha val="59999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6D86B5-B084-4BA5-8AA4-3FA369EC2D5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913" y="265113"/>
            <a:ext cx="6065838" cy="471488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МБДОУ № 44 «Сибирячок»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МАДОУ д/с № 78 г. Тюмень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РЕБЕНОК КУСАЕТСЯ! 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ДЕЛАТЬ?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16013" y="836613"/>
            <a:ext cx="6769100" cy="403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697537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buNone/>
            </a:pPr>
            <a:r>
              <a:rPr dirty="0"/>
              <a:t>      	</a:t>
            </a:r>
            <a:r>
              <a:rPr sz="2200" dirty="0"/>
              <a:t>Если ваш ребенок укусил другого ребенка, необходимо утешить пострадавшего, проявить к нему сочувствие на глазах своего  ребенка. Таким образом, ребенку подается пример того, как нужно выражать сочувствие. Дайте возможность ребенку загладить свою вину, извиниться. Ни в коем случае нельзя кричать или бить его. </a:t>
            </a:r>
            <a:endParaRPr sz="2200" dirty="0"/>
          </a:p>
          <a:p>
            <a:pPr algn="just" eaLnBrk="1" hangingPunct="1">
              <a:buNone/>
            </a:pPr>
            <a:r>
              <a:rPr sz="2200" dirty="0"/>
              <a:t>		В </a:t>
            </a:r>
            <a:r>
              <a:rPr sz="2200" dirty="0"/>
              <a:t>момент, когда дети кого-то кусают, их переполняет чувство злости. Он не способен осознавать то, что он делает.  Приказывая ребенку, при этом не дав ему успокоиться, вы спровоцирует у него еще большую вспышку ярости. Помните, остановленные агрессивные действия ребенка, могут привести  к тому, что не выплеснувшиеся негативные эмоции останутся в ребенке и рано ли поздно проявят себя, найдут выход.</a:t>
            </a:r>
            <a:endParaRPr sz="2200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79388" y="2924175"/>
            <a:ext cx="8640762" cy="5840413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buNone/>
            </a:pPr>
            <a:r>
              <a:rPr lang="ru-RU" altLang="ru-RU" sz="2400" i="1" dirty="0"/>
              <a:t>   		</a:t>
            </a:r>
            <a:r>
              <a:rPr sz="2400" dirty="0"/>
              <a:t> </a:t>
            </a:r>
            <a:r>
              <a:rPr sz="2200" dirty="0"/>
              <a:t>Если же ребенок укусил или ударил вас – скажите ему спокойным тоном: «Мне больно. Я очень сержусь, когда меня кусают». Н</a:t>
            </a:r>
            <a:r>
              <a:rPr lang="ru-RU" altLang="ru-RU" sz="2200" dirty="0"/>
              <a:t>е кусайте его в ответ, иначе у него закрепится понимание того, что именно так и следует защищаться, отстаивать свое мнение. Не идите на поводу своих эмоций.  Проявляйте ум и чуткость.</a:t>
            </a:r>
            <a:endParaRPr lang="ru-RU" altLang="ru-RU" sz="2200" dirty="0"/>
          </a:p>
          <a:p>
            <a:pPr algn="just" eaLnBrk="1" hangingPunct="1">
              <a:buNone/>
            </a:pPr>
            <a:r>
              <a:rPr lang="ru-RU" altLang="ru-RU" sz="2200" dirty="0"/>
              <a:t>    		Любите своего ребенка не только, когда он послушен и ласков, но и когда  он находится в состоянии гнева. Учите его справляться со своим гневом доступными, безвредными для окружающих способами.</a:t>
            </a:r>
            <a:endParaRPr lang="ru-RU" altLang="ru-RU" sz="2200" dirty="0"/>
          </a:p>
          <a:p>
            <a:pPr algn="just" eaLnBrk="1" hangingPunct="1">
              <a:buNone/>
            </a:pPr>
            <a:r>
              <a:rPr lang="ru-RU" altLang="ru-RU" sz="2200" dirty="0"/>
              <a:t>    		</a:t>
            </a:r>
            <a:endParaRPr lang="ru-RU" altLang="ru-RU" sz="2400" dirty="0"/>
          </a:p>
        </p:txBody>
      </p:sp>
      <p:pic>
        <p:nvPicPr>
          <p:cNvPr id="14339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050" y="381000"/>
            <a:ext cx="3960813" cy="254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260350"/>
            <a:ext cx="8147050" cy="61928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укусили вашего ребенка. Что делать родителям?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первую очередь, не паниковать.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Поговорите с воспитателем. Важно разобраться в том, что произошло. Крайне важно определить обстоятельства, которые этому предшествовали, кто из детей был зачинщиком.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стоит разбираться и с обидчиком. Недопустимо проявлять агрессию на малыша, который обидел вашего ребенка и, уж тем более, прибегать к физическому наказанию. Оставьте эту прерогативу его родителям.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укусы неоднократные, можно пообщаться с родителями кусачего карапуза. Помните, очень важно при этом сохранять самообладание и такт, так как речь идет о детях, которые проходят определенные этапы развития.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Порекомендуйте им обратиться к психологу за консультацией. 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3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заключении</a:t>
            </a: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ребенок начал кусаться и щипаться - в этом случае важен контроль со стороны родителей. Внешняя твердость взрослых тренирует у ребенка чувство различения (можно - нельзя, хорошо - плохо). На основе этих ограничений, социального неодобрения формируется чувство стыда и сомнения. 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	 На  развитие личности ребенка, формирование у него положительных  качеств влияет правильно избранный родителями стиль семейного  воспитания, общения с ребенком. 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	Чтобы ребёнок перестал кусаться ему потребуется ваша помощь. Для принятия правильного решения, что делать, если ребенок кусается, необходимо,  прежде всего, выявить причину. Выявив причину и определив, почему ребенок кусается, нужно немедленно приступать к принятию мер по устранению кусания, для того, чтобы подобное агрессивное поведение не закрепилось и не вошло в привычку у ребенка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  <a:ln/>
        </p:spPr>
        <p:txBody>
          <a:bodyPr vert="horz" wrap="square" lIns="91440" tIns="45720" rIns="91440" bIns="45720" anchor="t" anchorCtr="0"/>
          <a:p>
            <a:pPr algn="ctr" eaLnBrk="1" hangingPunct="1">
              <a:buNone/>
            </a:pPr>
            <a:endParaRPr lang="ru-RU" altLang="ru-RU" dirty="0"/>
          </a:p>
          <a:p>
            <a:pPr algn="ctr" eaLnBrk="1" hangingPunct="1">
              <a:buNone/>
            </a:pPr>
            <a:endParaRPr lang="ru-RU" altLang="ru-RU" dirty="0"/>
          </a:p>
          <a:p>
            <a:pPr algn="ctr" eaLnBrk="1" hangingPunct="1">
              <a:buNone/>
            </a:pPr>
            <a:endParaRPr lang="ru-RU" altLang="ru-RU" dirty="0"/>
          </a:p>
          <a:p>
            <a:pPr algn="ctr" eaLnBrk="1" hangingPunct="1">
              <a:buNone/>
            </a:pPr>
            <a:r>
              <a:rPr lang="ru-RU" altLang="ru-RU" b="1" i="1" dirty="0">
                <a:solidFill>
                  <a:schemeClr val="tx2"/>
                </a:solidFill>
              </a:rPr>
              <a:t>Спасибо за внимание!</a:t>
            </a:r>
            <a:endParaRPr lang="ru-RU" altLang="ru-RU" b="1" i="1" dirty="0">
              <a:solidFill>
                <a:schemeClr val="tx2"/>
              </a:solidFill>
            </a:endParaRPr>
          </a:p>
          <a:p>
            <a:pPr algn="ctr" eaLnBrk="1" hangingPunct="1">
              <a:buNone/>
            </a:pPr>
            <a:endParaRPr lang="ru-RU" altLang="ru-RU" b="1" i="1" dirty="0">
              <a:solidFill>
                <a:schemeClr val="tx2"/>
              </a:solidFill>
            </a:endParaRPr>
          </a:p>
          <a:p>
            <a:pPr algn="ctr" eaLnBrk="1" hangingPunct="1">
              <a:buNone/>
            </a:pPr>
            <a:r>
              <a:rPr lang="ru-RU" altLang="ru-RU" b="1" i="1" dirty="0">
                <a:solidFill>
                  <a:schemeClr val="tx2"/>
                </a:solidFill>
              </a:rPr>
              <a:t>Педагог-психолог </a:t>
            </a:r>
            <a:endParaRPr lang="ru-RU" altLang="ru-RU" b="1" i="1" dirty="0">
              <a:solidFill>
                <a:schemeClr val="tx2"/>
              </a:solidFill>
            </a:endParaRPr>
          </a:p>
          <a:p>
            <a:pPr algn="ctr" eaLnBrk="1" hangingPunct="1">
              <a:buNone/>
            </a:pPr>
            <a:r>
              <a:rPr lang="ru-RU" altLang="ru-RU" b="1" i="1" dirty="0">
                <a:solidFill>
                  <a:schemeClr val="tx2"/>
                </a:solidFill>
              </a:rPr>
              <a:t>Волкова Лариса Владимировна</a:t>
            </a:r>
            <a:endParaRPr lang="ru-RU" altLang="ru-RU" b="1" i="1" dirty="0">
              <a:solidFill>
                <a:schemeClr val="tx2"/>
              </a:solidFill>
            </a:endParaRPr>
          </a:p>
          <a:p>
            <a:pPr algn="ctr" eaLnBrk="1" hangingPunct="1">
              <a:buNone/>
            </a:pPr>
            <a:endParaRPr lang="ru-RU" altLang="ru-RU" b="1" i="1" dirty="0">
              <a:solidFill>
                <a:schemeClr val="tx2"/>
              </a:solidFill>
            </a:endParaRPr>
          </a:p>
          <a:p>
            <a:pPr algn="ctr" eaLnBrk="1" hangingPunct="1">
              <a:buNone/>
            </a:pPr>
            <a:endParaRPr lang="ru-RU" altLang="ru-RU" b="1" i="1" dirty="0">
              <a:solidFill>
                <a:schemeClr val="tx2"/>
              </a:solidFill>
            </a:endParaRPr>
          </a:p>
          <a:p>
            <a:pPr algn="ctr" eaLnBrk="1" hangingPunct="1">
              <a:buNone/>
            </a:pPr>
            <a:r>
              <a:rPr lang="ru-RU" altLang="ru-RU" sz="2000" b="1" i="1" dirty="0">
                <a:solidFill>
                  <a:schemeClr val="tx2"/>
                </a:solidFill>
              </a:rPr>
              <a:t>г. Тюмень</a:t>
            </a:r>
            <a:endParaRPr lang="ru-RU" altLang="ru-RU" sz="2000" b="1" i="1" dirty="0">
              <a:solidFill>
                <a:schemeClr val="tx2"/>
              </a:solidFill>
            </a:endParaRP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5888"/>
            <a:ext cx="9144000" cy="2170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12700" y="3943350"/>
            <a:ext cx="8964613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Почему дети кусаются, и как должны родители  относится к этому, прямо скажем, больному вопросу?</a:t>
            </a: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388" y="374650"/>
            <a:ext cx="4406900" cy="290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124" name="Прямоугольник 4"/>
          <p:cNvSpPr/>
          <p:nvPr/>
        </p:nvSpPr>
        <p:spPr>
          <a:xfrm>
            <a:off x="4716463" y="760413"/>
            <a:ext cx="4427537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/>
              <a:t> </a:t>
            </a:r>
            <a:r>
              <a:rPr lang="ru-RU" altLang="ru-RU" sz="2200" dirty="0"/>
              <a:t>Многие дети в возрасте 2-3 лет проходят «кусачий» период, когда они либо сами кусают других деток в садике, либо становятся жертвами другого «кусаки». </a:t>
            </a:r>
            <a:endParaRPr lang="ru-RU" altLang="ru-RU" sz="2200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144780" y="2740660"/>
            <a:ext cx="8891270" cy="5811520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buNone/>
            </a:pPr>
            <a:r>
              <a:rPr lang="ru-RU" altLang="ru-RU" sz="2800" dirty="0"/>
              <a:t>  		</a:t>
            </a:r>
            <a:r>
              <a:rPr lang="ru-RU" altLang="ru-RU" sz="2200" dirty="0"/>
              <a:t>Нормально развивающиеся дети почти всегда кусаются на каком-либо этапе своего развития. Впервые это может проявиться в полгода, пик же приходится на возраст 2-3 лет. В этом возрасте, который не зря считается «бунтовским», ребенок старается выделить себя среди прочих людей, проявить свою индивидуальность. Нередко кусаются и дети постарше. Такое агрессивное поведение могут спровоцировать множество причин, в том числе копирование поведения родителей. Если ребенок регулярно видит агрессию, то для него подобный способ поведения может казаться обыденным и такую манеру общения ребенок перенесет в детский сад.</a:t>
            </a:r>
            <a:endParaRPr lang="ru-RU" altLang="ru-RU" sz="2200" dirty="0"/>
          </a:p>
        </p:txBody>
      </p:sp>
      <p:pic>
        <p:nvPicPr>
          <p:cNvPr id="4099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95830" y="116205"/>
            <a:ext cx="3437890" cy="258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38113" y="3273425"/>
            <a:ext cx="8682037" cy="3606800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buNone/>
            </a:pPr>
            <a:r>
              <a:rPr lang="ru-RU" altLang="ru-RU" sz="2200" dirty="0"/>
              <a:t>            	Первая - желание приблизиться к окружающим и вступить с ними контакт. В раннем возрасте рот является одним из главных органов, помогающих ребенку в исследовании мира.</a:t>
            </a:r>
            <a:endParaRPr lang="ru-RU" altLang="ru-RU" sz="2200" dirty="0"/>
          </a:p>
          <a:p>
            <a:pPr algn="just" eaLnBrk="1" hangingPunct="1">
              <a:buNone/>
            </a:pPr>
            <a:r>
              <a:rPr lang="ru-RU" altLang="ru-RU" sz="2200" dirty="0"/>
              <a:t>      	 Вторая причина связана с сильными отрицательными эмоциями – ребенок кусает, когда он очень зол и раздражен. </a:t>
            </a:r>
            <a:endParaRPr lang="ru-RU" altLang="ru-RU" sz="2200" dirty="0"/>
          </a:p>
          <a:p>
            <a:pPr algn="just" eaLnBrk="1" hangingPunct="1">
              <a:buNone/>
            </a:pPr>
            <a:r>
              <a:rPr lang="ru-RU" altLang="ru-RU" sz="2200" dirty="0"/>
              <a:t>      Ребенок понимает, что его обидели, что произошел акт агрессии. Ответить не может, и часто выражает свои эмоции, кусая обидчика.</a:t>
            </a:r>
            <a:endParaRPr lang="ru-RU" altLang="ru-RU" sz="2200" dirty="0"/>
          </a:p>
          <a:p>
            <a:pPr algn="just" eaLnBrk="1" hangingPunct="1">
              <a:buNone/>
            </a:pPr>
            <a:r>
              <a:rPr lang="ru-RU" altLang="ru-RU" sz="2200" dirty="0"/>
              <a:t>     </a:t>
            </a:r>
            <a:endParaRPr lang="ru-RU" altLang="ru-RU" sz="2200" dirty="0"/>
          </a:p>
        </p:txBody>
      </p:sp>
      <p:pic>
        <p:nvPicPr>
          <p:cNvPr id="7171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-100012"/>
            <a:ext cx="3629025" cy="333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Box 2"/>
          <p:cNvSpPr txBox="1"/>
          <p:nvPr/>
        </p:nvSpPr>
        <p:spPr>
          <a:xfrm>
            <a:off x="3563938" y="476250"/>
            <a:ext cx="5256212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ru-RU" altLang="ru-RU" sz="2200" dirty="0">
                <a:latin typeface="Times New Roman" panose="02020603050405020304" pitchFamily="18" charset="0"/>
              </a:rPr>
              <a:t>Тому, что дети «пробуют на зуб» не только игрушки, но и других людей, существует несколько причин. </a:t>
            </a:r>
            <a:endParaRPr lang="ru-RU" altLang="ru-RU" sz="2200" dirty="0"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07950" y="2997200"/>
            <a:ext cx="8712200" cy="5554663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buNone/>
            </a:pPr>
            <a:r>
              <a:rPr lang="en-US" altLang="ru-RU" sz="2000" i="1" dirty="0"/>
              <a:t>	</a:t>
            </a:r>
            <a:r>
              <a:rPr lang="ru-RU" altLang="ru-RU" sz="2000" i="1" dirty="0"/>
              <a:t>	</a:t>
            </a:r>
            <a:r>
              <a:rPr lang="ru-RU" altLang="ru-RU" sz="2000" dirty="0"/>
              <a:t>Кроме того, дети, которые кусают окружающих, могут страдать от сложной психологической ситуации дома (ссоры между родителями или физическое наказание ребенка). </a:t>
            </a:r>
            <a:endParaRPr lang="ru-RU" altLang="ru-RU" sz="2000" dirty="0"/>
          </a:p>
          <a:p>
            <a:pPr algn="just" eaLnBrk="1" hangingPunct="1">
              <a:buNone/>
            </a:pPr>
            <a:r>
              <a:rPr lang="ru-RU" altLang="ru-RU" sz="2000" dirty="0"/>
              <a:t>		Иногда бывает и так, что ребенок чувствует в садике большой дискомфорт, тогда он будет кусать других детей или воспитателей, чтобы выразить свое отношение к самому садику. Часто это связанно с адаптационным периодом к детскому садику.</a:t>
            </a:r>
            <a:endParaRPr lang="ru-RU" altLang="ru-RU" sz="2000" dirty="0"/>
          </a:p>
          <a:p>
            <a:pPr algn="just" eaLnBrk="1" hangingPunct="1">
              <a:buNone/>
            </a:pPr>
            <a:r>
              <a:rPr lang="ru-RU" altLang="ru-RU" sz="2000" dirty="0"/>
              <a:t>     		Очень активные дети могут просто скучать в тесном пространстве комнаты - достаточно вывести их на двор, чтобы они стали гораздо менее агрессивными.</a:t>
            </a:r>
            <a:endParaRPr lang="ru-RU" altLang="ru-RU" sz="2000" dirty="0"/>
          </a:p>
          <a:p>
            <a:pPr eaLnBrk="1" hangingPunct="1"/>
            <a:endParaRPr lang="ru-RU" altLang="ru-RU" sz="2000" dirty="0"/>
          </a:p>
        </p:txBody>
      </p:sp>
      <p:sp>
        <p:nvSpPr>
          <p:cNvPr id="8195" name="Прямоугольник 3"/>
          <p:cNvSpPr/>
          <p:nvPr/>
        </p:nvSpPr>
        <p:spPr>
          <a:xfrm>
            <a:off x="3492500" y="215900"/>
            <a:ext cx="5472113" cy="224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i="1" dirty="0"/>
              <a:t> 	</a:t>
            </a:r>
            <a:r>
              <a:rPr lang="ru-RU" altLang="ru-RU" sz="2000" dirty="0"/>
              <a:t>Третьим фактором может стать низкая сензитивность, то есть чувствительность к прикосновению. Дети с низкой сензитивностью отличаются низкой восприимчивостью к болевым воздействиям и не совсем понимают, что их прикосновения могут причинить другому ребенку сильную боль.</a:t>
            </a:r>
            <a:endParaRPr lang="ru-RU" altLang="ru-RU" sz="20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388" y="215900"/>
            <a:ext cx="3040063" cy="2492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7938" y="2492375"/>
            <a:ext cx="8785225" cy="3457575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ru-RU" altLang="ru-RU" sz="1800" dirty="0"/>
          </a:p>
          <a:p>
            <a:pPr eaLnBrk="1" hangingPunct="1"/>
            <a:endParaRPr lang="ru-RU" altLang="ru-RU" sz="1800" dirty="0"/>
          </a:p>
          <a:p>
            <a:pPr algn="just" eaLnBrk="1" hangingPunct="1">
              <a:buNone/>
            </a:pPr>
            <a:r>
              <a:rPr lang="ru-RU" altLang="ru-RU" sz="1800" i="1" dirty="0"/>
              <a:t>		</a:t>
            </a:r>
            <a:endParaRPr lang="ru-RU" altLang="ru-RU" sz="1800" i="1" dirty="0"/>
          </a:p>
          <a:p>
            <a:pPr algn="just" eaLnBrk="1" hangingPunct="1">
              <a:buNone/>
            </a:pPr>
            <a:endParaRPr lang="ru-RU" altLang="ru-RU" sz="1800" i="1" dirty="0"/>
          </a:p>
          <a:p>
            <a:pPr algn="just" eaLnBrk="1" hangingPunct="1">
              <a:buNone/>
            </a:pPr>
            <a:r>
              <a:rPr lang="ru-RU" altLang="ru-RU" sz="2200" dirty="0"/>
              <a:t>		Но если ребенок большую часть времени беспокоен, не может сосредоточиться, часто плачет, постоянно агрессивен без причины и очень часто кусается – имеет смысл обратиться к психологу.</a:t>
            </a:r>
            <a:endParaRPr lang="ru-RU" altLang="ru-RU" sz="2200" dirty="0"/>
          </a:p>
          <a:p>
            <a:pPr algn="just" eaLnBrk="1" hangingPunct="1">
              <a:buNone/>
            </a:pPr>
            <a:r>
              <a:rPr lang="ru-RU" altLang="ru-RU" sz="1800" dirty="0"/>
              <a:t>      	</a:t>
            </a:r>
            <a:endParaRPr lang="ru-RU" altLang="ru-RU" sz="1800" dirty="0"/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3238" y="188913"/>
            <a:ext cx="1730375" cy="1239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3590925" y="307975"/>
            <a:ext cx="5408613" cy="34782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 же родителям следует обращаться к психологу по поводу кусающегося ребенка? </a:t>
            </a: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В большинстве случаев спешить не стоит. Такое поведение проходит с возрастом, и зачастую не требует никакого профессионального вмешательства. Если малыш </a:t>
            </a: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иногда</a:t>
            </a: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кусается, но обычно он весел, играет, рисует и смеется, нет причин для волнения.</a:t>
            </a: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9863"/>
            <a:ext cx="3097213" cy="286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None/>
            </a:pPr>
            <a:br>
              <a:rPr sz="3200" b="1" dirty="0">
                <a:solidFill>
                  <a:schemeClr val="tx2"/>
                </a:solidFill>
              </a:rPr>
            </a:br>
            <a:r>
              <a:rPr sz="3200" b="1" dirty="0">
                <a:solidFill>
                  <a:schemeClr val="tx2"/>
                </a:solidFill>
              </a:rPr>
              <a:t>Что делать? </a:t>
            </a:r>
            <a:br>
              <a:rPr sz="3200" b="1" dirty="0">
                <a:solidFill>
                  <a:schemeClr val="tx2"/>
                </a:solidFill>
              </a:rPr>
            </a:b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just" eaLnBrk="1" hangingPunct="1">
              <a:buNone/>
            </a:pPr>
            <a:r>
              <a:rPr i="1" dirty="0"/>
              <a:t>   		</a:t>
            </a:r>
            <a:r>
              <a:rPr sz="2200" dirty="0"/>
              <a:t>Прежде всего, постарайтесь предупредить агрессивные действия со стороны ребенка по отношению к другим. Если вы заметили, что ребенок начинает сердиться, нервничать, спорить  переключите его внимание на что-нибудь другое, отвлеките его. Например, предложите ребенку поиграть в какую-нибудь интересную игру, или предложите ему побыть одному, подумать над своим поведением. У этого метода есть плюсы. Он уменьшает количество социальных контактов ребенка с другими детьми, взрослыми. Кусание, в случае долгого времяпрепровождения  ребенка  в коллективе детей (взрослых) является проявлением перевозбуждения.</a:t>
            </a:r>
            <a:endParaRPr sz="2200" dirty="0"/>
          </a:p>
          <a:p>
            <a:pPr eaLnBrk="1" hangingPunct="1"/>
            <a:endParaRPr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Прямоугольник 3"/>
          <p:cNvSpPr/>
          <p:nvPr/>
        </p:nvSpPr>
        <p:spPr>
          <a:xfrm>
            <a:off x="892175" y="2924175"/>
            <a:ext cx="7856538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/>
              <a:t>	Если кусается ребенок, который не умеет еще говорить, необходимо озвучить его поведение, для того, чтобы он запомнил его название, сказав: «Ты кусаешься!». Далее твердым тоном скажите: «Нельзя кусать людей, никогда так больше не делай!», «Кусать можно только яблоки».  Затем переключите внимание ребенка на что-то для него интересное. Предотвратить его агрессивные действия можно с помощью предложенной ему альтернативы.  Предложите другую игру или занятие.</a:t>
            </a:r>
            <a:endParaRPr lang="ru-RU" altLang="ru-RU" sz="2200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16238" y="260350"/>
            <a:ext cx="3671888" cy="230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395288" y="2565400"/>
            <a:ext cx="8229600" cy="48133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	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вам не удалось предупредить агрессивное поведение ребенка, вам необходимо в этом случае остановить дальнейшее проявление агрессивных действий со стороны ребенка. Для этого осторожно, без резких движений обнимите его.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Далее, смотря в глаза ребенку, расскажите ему о его чувствах, например: «Ты не хочешь отдавать Маше свою игрушку. Я тебя понимаю и т.д.». Старайтесь, чтобы ваша фраза звучала  утвердительно, была  эмоционально схожа с состоянием ребенка.   Важно показать ребенку, что вы его понимаете, что цель таких агрессивных действий ребенка – показать свое чувство обиды. И что при достижении цели дальнейшее проявление агрессивных действий бессмысленно.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Дети часто кусаются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потому, что им не хватает слов, чтобы выразить свои потребности и эмоции.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55875" y="188913"/>
            <a:ext cx="3600450" cy="259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7579</Words>
  <Application>WPS Presentation</Application>
  <PresentationFormat>Экран (4:3)</PresentationFormat>
  <Paragraphs>76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КУСАЕТСЯ!    ЧТО ДЕЛАТЬ?</dc:title>
  <dc:creator>User</dc:creator>
  <cp:lastModifiedBy>пользователь</cp:lastModifiedBy>
  <cp:revision>64</cp:revision>
  <dcterms:created xsi:type="dcterms:W3CDTF">2017-12-04T08:56:39Z</dcterms:created>
  <dcterms:modified xsi:type="dcterms:W3CDTF">2024-10-08T17:36:25Z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D18F4BE8F46B48CBB55DB93099EA19DF_12</vt:lpwstr>
  </property>
  <property fmtid="{D5CDD505-2E9C-101B-9397-08002B2CF9AE}" pid="3" name="KSOProductBuildVer">
    <vt:lpwstr>1049-12.2.0.17562</vt:lpwstr>
  </property>
</Properties>
</file>