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66C9460-79F5-4037-947D-12E23ED673ED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152DC15-C4BF-47B3-9253-6A9155B2EB11}">
      <dgm:prSet phldrT="[Текст]"/>
      <dgm:spPr/>
      <dgm:t>
        <a:bodyPr/>
        <a:lstStyle/>
        <a:p>
          <a:r>
            <a:rPr lang="ru-RU" dirty="0"/>
            <a:t>Подготовительный	</a:t>
          </a:r>
        </a:p>
      </dgm:t>
    </dgm:pt>
    <dgm:pt modelId="{6259FA59-9FB1-4756-9059-CB996BFD1AAF}" type="parTrans" cxnId="{D41DB754-3196-4291-A4D4-58B44E64647C}">
      <dgm:prSet/>
      <dgm:spPr/>
      <dgm:t>
        <a:bodyPr/>
        <a:lstStyle/>
        <a:p>
          <a:endParaRPr lang="ru-RU"/>
        </a:p>
      </dgm:t>
    </dgm:pt>
    <dgm:pt modelId="{7D864467-AEDE-4DDD-B388-8C62B13446A9}" type="sibTrans" cxnId="{D41DB754-3196-4291-A4D4-58B44E64647C}">
      <dgm:prSet/>
      <dgm:spPr/>
      <dgm:t>
        <a:bodyPr/>
        <a:lstStyle/>
        <a:p>
          <a:endParaRPr lang="ru-RU"/>
        </a:p>
      </dgm:t>
    </dgm:pt>
    <dgm:pt modelId="{D60EBA4A-3853-400C-A854-ABEDE8AB81EA}">
      <dgm:prSet phldrT="[Текст]"/>
      <dgm:spPr/>
      <dgm:t>
        <a:bodyPr/>
        <a:lstStyle/>
        <a:p>
          <a:r>
            <a:rPr lang="ru-RU" dirty="0"/>
            <a:t>Основной</a:t>
          </a:r>
        </a:p>
      </dgm:t>
    </dgm:pt>
    <dgm:pt modelId="{AAC37105-B1C5-484A-800E-820CEFE4F89D}" type="parTrans" cxnId="{4B503489-148E-47A8-BCE8-641279ADFA8E}">
      <dgm:prSet/>
      <dgm:spPr/>
      <dgm:t>
        <a:bodyPr/>
        <a:lstStyle/>
        <a:p>
          <a:endParaRPr lang="ru-RU"/>
        </a:p>
      </dgm:t>
    </dgm:pt>
    <dgm:pt modelId="{08FADEF1-3CD6-4F2B-91CA-C76DF3707E3A}" type="sibTrans" cxnId="{4B503489-148E-47A8-BCE8-641279ADFA8E}">
      <dgm:prSet/>
      <dgm:spPr/>
      <dgm:t>
        <a:bodyPr/>
        <a:lstStyle/>
        <a:p>
          <a:endParaRPr lang="ru-RU"/>
        </a:p>
      </dgm:t>
    </dgm:pt>
    <dgm:pt modelId="{EB4A6F91-1755-4978-A6AB-58053D8E1CD8}">
      <dgm:prSet phldrT="[Текст]"/>
      <dgm:spPr/>
      <dgm:t>
        <a:bodyPr/>
        <a:lstStyle/>
        <a:p>
          <a:r>
            <a:rPr lang="ru-RU" dirty="0"/>
            <a:t>Заключительный</a:t>
          </a:r>
        </a:p>
      </dgm:t>
    </dgm:pt>
    <dgm:pt modelId="{04C98670-7840-4653-B701-1CAF72023B96}" type="parTrans" cxnId="{0DFB087B-D9D1-4FA5-A2D5-A41E4116634C}">
      <dgm:prSet/>
      <dgm:spPr/>
      <dgm:t>
        <a:bodyPr/>
        <a:lstStyle/>
        <a:p>
          <a:endParaRPr lang="ru-RU"/>
        </a:p>
      </dgm:t>
    </dgm:pt>
    <dgm:pt modelId="{5BBD17EE-21CA-4938-9592-F67037732798}" type="sibTrans" cxnId="{0DFB087B-D9D1-4FA5-A2D5-A41E4116634C}">
      <dgm:prSet/>
      <dgm:spPr/>
      <dgm:t>
        <a:bodyPr/>
        <a:lstStyle/>
        <a:p>
          <a:endParaRPr lang="ru-RU"/>
        </a:p>
      </dgm:t>
    </dgm:pt>
    <dgm:pt modelId="{E0B79667-65DC-4FE8-8C0F-BF2E50D5DEB3}" type="pres">
      <dgm:prSet presAssocID="{866C9460-79F5-4037-947D-12E23ED673E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B92372AE-D9FC-4CE4-B8CE-8852D6750F5B}" type="pres">
      <dgm:prSet presAssocID="{866C9460-79F5-4037-947D-12E23ED673ED}" presName="Name1" presStyleCnt="0"/>
      <dgm:spPr/>
    </dgm:pt>
    <dgm:pt modelId="{128485B9-CE49-4EFE-A318-D39933212799}" type="pres">
      <dgm:prSet presAssocID="{866C9460-79F5-4037-947D-12E23ED673ED}" presName="cycle" presStyleCnt="0"/>
      <dgm:spPr/>
    </dgm:pt>
    <dgm:pt modelId="{EFB16963-4A8A-4FCD-8919-9C2C0F6D4EB6}" type="pres">
      <dgm:prSet presAssocID="{866C9460-79F5-4037-947D-12E23ED673ED}" presName="srcNode" presStyleLbl="node1" presStyleIdx="0" presStyleCnt="3"/>
      <dgm:spPr/>
    </dgm:pt>
    <dgm:pt modelId="{96B13049-0FD9-4F51-AC9D-5536DDC22032}" type="pres">
      <dgm:prSet presAssocID="{866C9460-79F5-4037-947D-12E23ED673ED}" presName="conn" presStyleLbl="parChTrans1D2" presStyleIdx="0" presStyleCnt="1"/>
      <dgm:spPr/>
      <dgm:t>
        <a:bodyPr/>
        <a:lstStyle/>
        <a:p>
          <a:endParaRPr lang="ru-RU"/>
        </a:p>
      </dgm:t>
    </dgm:pt>
    <dgm:pt modelId="{D4398007-A526-4837-9539-1303196FFAA1}" type="pres">
      <dgm:prSet presAssocID="{866C9460-79F5-4037-947D-12E23ED673ED}" presName="extraNode" presStyleLbl="node1" presStyleIdx="0" presStyleCnt="3"/>
      <dgm:spPr/>
    </dgm:pt>
    <dgm:pt modelId="{B081D0E0-AE11-4F2F-9B35-F6E62DAE985C}" type="pres">
      <dgm:prSet presAssocID="{866C9460-79F5-4037-947D-12E23ED673ED}" presName="dstNode" presStyleLbl="node1" presStyleIdx="0" presStyleCnt="3"/>
      <dgm:spPr/>
    </dgm:pt>
    <dgm:pt modelId="{7462A86D-7316-4053-B9CC-00FA71B1CECB}" type="pres">
      <dgm:prSet presAssocID="{8152DC15-C4BF-47B3-9253-6A9155B2EB11}" presName="text_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317CF2-C0F3-41C5-9D04-BA1574201E82}" type="pres">
      <dgm:prSet presAssocID="{8152DC15-C4BF-47B3-9253-6A9155B2EB11}" presName="accent_1" presStyleCnt="0"/>
      <dgm:spPr/>
    </dgm:pt>
    <dgm:pt modelId="{763E6EE9-3260-4EE9-8E43-11310AC470CE}" type="pres">
      <dgm:prSet presAssocID="{8152DC15-C4BF-47B3-9253-6A9155B2EB11}" presName="accentRepeatNode" presStyleLbl="solidFgAcc1" presStyleIdx="0" presStyleCnt="3"/>
      <dgm:spPr/>
    </dgm:pt>
    <dgm:pt modelId="{78675B2C-8870-4BEE-96B4-684E1C5710C4}" type="pres">
      <dgm:prSet presAssocID="{D60EBA4A-3853-400C-A854-ABEDE8AB81EA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CD346D-0750-46A8-A8BF-107A1DE33B19}" type="pres">
      <dgm:prSet presAssocID="{D60EBA4A-3853-400C-A854-ABEDE8AB81EA}" presName="accent_2" presStyleCnt="0"/>
      <dgm:spPr/>
    </dgm:pt>
    <dgm:pt modelId="{D14D8FCD-70DA-4E7B-AC13-1951FAB1ECF5}" type="pres">
      <dgm:prSet presAssocID="{D60EBA4A-3853-400C-A854-ABEDE8AB81EA}" presName="accentRepeatNode" presStyleLbl="solidFgAcc1" presStyleIdx="1" presStyleCnt="3"/>
      <dgm:spPr/>
    </dgm:pt>
    <dgm:pt modelId="{43F4AA2A-2AA2-4CE8-921D-A449B917D434}" type="pres">
      <dgm:prSet presAssocID="{EB4A6F91-1755-4978-A6AB-58053D8E1CD8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C587530-6F28-41AC-B434-98110DDB51D2}" type="pres">
      <dgm:prSet presAssocID="{EB4A6F91-1755-4978-A6AB-58053D8E1CD8}" presName="accent_3" presStyleCnt="0"/>
      <dgm:spPr/>
    </dgm:pt>
    <dgm:pt modelId="{EB8B9CA0-8D85-4AB0-8D60-2AB7DCFA41B9}" type="pres">
      <dgm:prSet presAssocID="{EB4A6F91-1755-4978-A6AB-58053D8E1CD8}" presName="accentRepeatNode" presStyleLbl="solidFgAcc1" presStyleIdx="2" presStyleCnt="3"/>
      <dgm:spPr/>
    </dgm:pt>
  </dgm:ptLst>
  <dgm:cxnLst>
    <dgm:cxn modelId="{4200E9DE-78BA-4C81-96F9-D63078A1A153}" type="presOf" srcId="{866C9460-79F5-4037-947D-12E23ED673ED}" destId="{E0B79667-65DC-4FE8-8C0F-BF2E50D5DEB3}" srcOrd="0" destOrd="0" presId="urn:microsoft.com/office/officeart/2008/layout/VerticalCurvedList"/>
    <dgm:cxn modelId="{93B2B686-8785-4063-B43E-D83B624B487C}" type="presOf" srcId="{8152DC15-C4BF-47B3-9253-6A9155B2EB11}" destId="{7462A86D-7316-4053-B9CC-00FA71B1CECB}" srcOrd="0" destOrd="0" presId="urn:microsoft.com/office/officeart/2008/layout/VerticalCurvedList"/>
    <dgm:cxn modelId="{0DFB087B-D9D1-4FA5-A2D5-A41E4116634C}" srcId="{866C9460-79F5-4037-947D-12E23ED673ED}" destId="{EB4A6F91-1755-4978-A6AB-58053D8E1CD8}" srcOrd="2" destOrd="0" parTransId="{04C98670-7840-4653-B701-1CAF72023B96}" sibTransId="{5BBD17EE-21CA-4938-9592-F67037732798}"/>
    <dgm:cxn modelId="{4B503489-148E-47A8-BCE8-641279ADFA8E}" srcId="{866C9460-79F5-4037-947D-12E23ED673ED}" destId="{D60EBA4A-3853-400C-A854-ABEDE8AB81EA}" srcOrd="1" destOrd="0" parTransId="{AAC37105-B1C5-484A-800E-820CEFE4F89D}" sibTransId="{08FADEF1-3CD6-4F2B-91CA-C76DF3707E3A}"/>
    <dgm:cxn modelId="{D41DB754-3196-4291-A4D4-58B44E64647C}" srcId="{866C9460-79F5-4037-947D-12E23ED673ED}" destId="{8152DC15-C4BF-47B3-9253-6A9155B2EB11}" srcOrd="0" destOrd="0" parTransId="{6259FA59-9FB1-4756-9059-CB996BFD1AAF}" sibTransId="{7D864467-AEDE-4DDD-B388-8C62B13446A9}"/>
    <dgm:cxn modelId="{C7C35604-711C-4CB7-9102-8C403C5BBA67}" type="presOf" srcId="{EB4A6F91-1755-4978-A6AB-58053D8E1CD8}" destId="{43F4AA2A-2AA2-4CE8-921D-A449B917D434}" srcOrd="0" destOrd="0" presId="urn:microsoft.com/office/officeart/2008/layout/VerticalCurvedList"/>
    <dgm:cxn modelId="{3F8100CC-1E96-4A0B-8F0A-8CAC93FEFAAF}" type="presOf" srcId="{D60EBA4A-3853-400C-A854-ABEDE8AB81EA}" destId="{78675B2C-8870-4BEE-96B4-684E1C5710C4}" srcOrd="0" destOrd="0" presId="urn:microsoft.com/office/officeart/2008/layout/VerticalCurvedList"/>
    <dgm:cxn modelId="{FF87A3DB-EDBE-462D-80CF-8A948D63C8F8}" type="presOf" srcId="{7D864467-AEDE-4DDD-B388-8C62B13446A9}" destId="{96B13049-0FD9-4F51-AC9D-5536DDC22032}" srcOrd="0" destOrd="0" presId="urn:microsoft.com/office/officeart/2008/layout/VerticalCurvedList"/>
    <dgm:cxn modelId="{BA1AE354-ABC9-4819-8B0E-D684436F8789}" type="presParOf" srcId="{E0B79667-65DC-4FE8-8C0F-BF2E50D5DEB3}" destId="{B92372AE-D9FC-4CE4-B8CE-8852D6750F5B}" srcOrd="0" destOrd="0" presId="urn:microsoft.com/office/officeart/2008/layout/VerticalCurvedList"/>
    <dgm:cxn modelId="{4582A30A-33E6-4504-AE53-08ADDC38FCD2}" type="presParOf" srcId="{B92372AE-D9FC-4CE4-B8CE-8852D6750F5B}" destId="{128485B9-CE49-4EFE-A318-D39933212799}" srcOrd="0" destOrd="0" presId="urn:microsoft.com/office/officeart/2008/layout/VerticalCurvedList"/>
    <dgm:cxn modelId="{42641848-BF1D-48EB-B0BA-269578615DEA}" type="presParOf" srcId="{128485B9-CE49-4EFE-A318-D39933212799}" destId="{EFB16963-4A8A-4FCD-8919-9C2C0F6D4EB6}" srcOrd="0" destOrd="0" presId="urn:microsoft.com/office/officeart/2008/layout/VerticalCurvedList"/>
    <dgm:cxn modelId="{A4C156AE-8177-48DF-ADBC-3529B8382403}" type="presParOf" srcId="{128485B9-CE49-4EFE-A318-D39933212799}" destId="{96B13049-0FD9-4F51-AC9D-5536DDC22032}" srcOrd="1" destOrd="0" presId="urn:microsoft.com/office/officeart/2008/layout/VerticalCurvedList"/>
    <dgm:cxn modelId="{2C856883-8C94-4043-8A7D-34A2FE13FF9A}" type="presParOf" srcId="{128485B9-CE49-4EFE-A318-D39933212799}" destId="{D4398007-A526-4837-9539-1303196FFAA1}" srcOrd="2" destOrd="0" presId="urn:microsoft.com/office/officeart/2008/layout/VerticalCurvedList"/>
    <dgm:cxn modelId="{2F623D00-8AEB-46A3-938B-AB6C8EFC9B46}" type="presParOf" srcId="{128485B9-CE49-4EFE-A318-D39933212799}" destId="{B081D0E0-AE11-4F2F-9B35-F6E62DAE985C}" srcOrd="3" destOrd="0" presId="urn:microsoft.com/office/officeart/2008/layout/VerticalCurvedList"/>
    <dgm:cxn modelId="{8FACE9EE-1A42-4ED8-A3ED-A049C14A1450}" type="presParOf" srcId="{B92372AE-D9FC-4CE4-B8CE-8852D6750F5B}" destId="{7462A86D-7316-4053-B9CC-00FA71B1CECB}" srcOrd="1" destOrd="0" presId="urn:microsoft.com/office/officeart/2008/layout/VerticalCurvedList"/>
    <dgm:cxn modelId="{F76C669B-DC71-45FD-B097-E8DD357DB064}" type="presParOf" srcId="{B92372AE-D9FC-4CE4-B8CE-8852D6750F5B}" destId="{9B317CF2-C0F3-41C5-9D04-BA1574201E82}" srcOrd="2" destOrd="0" presId="urn:microsoft.com/office/officeart/2008/layout/VerticalCurvedList"/>
    <dgm:cxn modelId="{7A0E7F64-C0B8-47E6-B886-6C366D0A2B3F}" type="presParOf" srcId="{9B317CF2-C0F3-41C5-9D04-BA1574201E82}" destId="{763E6EE9-3260-4EE9-8E43-11310AC470CE}" srcOrd="0" destOrd="0" presId="urn:microsoft.com/office/officeart/2008/layout/VerticalCurvedList"/>
    <dgm:cxn modelId="{AD2AA6EC-0611-4C82-9071-31D690BED371}" type="presParOf" srcId="{B92372AE-D9FC-4CE4-B8CE-8852D6750F5B}" destId="{78675B2C-8870-4BEE-96B4-684E1C5710C4}" srcOrd="3" destOrd="0" presId="urn:microsoft.com/office/officeart/2008/layout/VerticalCurvedList"/>
    <dgm:cxn modelId="{2C54E265-CD1F-4CAC-AC42-34D4323330A7}" type="presParOf" srcId="{B92372AE-D9FC-4CE4-B8CE-8852D6750F5B}" destId="{1ACD346D-0750-46A8-A8BF-107A1DE33B19}" srcOrd="4" destOrd="0" presId="urn:microsoft.com/office/officeart/2008/layout/VerticalCurvedList"/>
    <dgm:cxn modelId="{2A1C6ABB-8B31-48CC-9AB5-59237E88305D}" type="presParOf" srcId="{1ACD346D-0750-46A8-A8BF-107A1DE33B19}" destId="{D14D8FCD-70DA-4E7B-AC13-1951FAB1ECF5}" srcOrd="0" destOrd="0" presId="urn:microsoft.com/office/officeart/2008/layout/VerticalCurvedList"/>
    <dgm:cxn modelId="{8CE86DE7-338D-4CA7-8AB1-8321D9933C70}" type="presParOf" srcId="{B92372AE-D9FC-4CE4-B8CE-8852D6750F5B}" destId="{43F4AA2A-2AA2-4CE8-921D-A449B917D434}" srcOrd="5" destOrd="0" presId="urn:microsoft.com/office/officeart/2008/layout/VerticalCurvedList"/>
    <dgm:cxn modelId="{1569E325-600A-4FB6-B9D7-1875D2C70F8B}" type="presParOf" srcId="{B92372AE-D9FC-4CE4-B8CE-8852D6750F5B}" destId="{8C587530-6F28-41AC-B434-98110DDB51D2}" srcOrd="6" destOrd="0" presId="urn:microsoft.com/office/officeart/2008/layout/VerticalCurvedList"/>
    <dgm:cxn modelId="{F2744D41-4F9D-4397-ADA7-3907003EDC24}" type="presParOf" srcId="{8C587530-6F28-41AC-B434-98110DDB51D2}" destId="{EB8B9CA0-8D85-4AB0-8D60-2AB7DCFA41B9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B13049-0FD9-4F51-AC9D-5536DDC22032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62A86D-7316-4053-B9CC-00FA71B1CECB}">
      <dsp:nvSpPr>
        <dsp:cNvPr id="0" name=""/>
        <dsp:cNvSpPr/>
      </dsp:nvSpPr>
      <dsp:spPr>
        <a:xfrm>
          <a:off x="564979" y="406400"/>
          <a:ext cx="547583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Подготовительный	</a:t>
          </a:r>
        </a:p>
      </dsp:txBody>
      <dsp:txXfrm>
        <a:off x="564979" y="406400"/>
        <a:ext cx="5475833" cy="812800"/>
      </dsp:txXfrm>
    </dsp:sp>
    <dsp:sp modelId="{763E6EE9-3260-4EE9-8E43-11310AC470CE}">
      <dsp:nvSpPr>
        <dsp:cNvPr id="0" name=""/>
        <dsp:cNvSpPr/>
      </dsp:nvSpPr>
      <dsp:spPr>
        <a:xfrm>
          <a:off x="56979" y="3048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675B2C-8870-4BEE-96B4-684E1C5710C4}">
      <dsp:nvSpPr>
        <dsp:cNvPr id="0" name=""/>
        <dsp:cNvSpPr/>
      </dsp:nvSpPr>
      <dsp:spPr>
        <a:xfrm>
          <a:off x="860432" y="1625599"/>
          <a:ext cx="5180380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Основной</a:t>
          </a:r>
        </a:p>
      </dsp:txBody>
      <dsp:txXfrm>
        <a:off x="860432" y="1625599"/>
        <a:ext cx="5180380" cy="812800"/>
      </dsp:txXfrm>
    </dsp:sp>
    <dsp:sp modelId="{D14D8FCD-70DA-4E7B-AC13-1951FAB1ECF5}">
      <dsp:nvSpPr>
        <dsp:cNvPr id="0" name=""/>
        <dsp:cNvSpPr/>
      </dsp:nvSpPr>
      <dsp:spPr>
        <a:xfrm>
          <a:off x="352432" y="1523999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F4AA2A-2AA2-4CE8-921D-A449B917D434}">
      <dsp:nvSpPr>
        <dsp:cNvPr id="0" name=""/>
        <dsp:cNvSpPr/>
      </dsp:nvSpPr>
      <dsp:spPr>
        <a:xfrm>
          <a:off x="564979" y="2844800"/>
          <a:ext cx="5475833" cy="812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5160" tIns="88900" rIns="88900" bIns="88900" numCol="1" spcCol="1270" anchor="ctr" anchorCtr="0">
          <a:noAutofit/>
        </a:bodyPr>
        <a:lstStyle/>
        <a:p>
          <a:pPr lvl="0" algn="l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500" kern="1200" dirty="0"/>
            <a:t>Заключительный</a:t>
          </a:r>
        </a:p>
      </dsp:txBody>
      <dsp:txXfrm>
        <a:off x="564979" y="2844800"/>
        <a:ext cx="5475833" cy="812800"/>
      </dsp:txXfrm>
    </dsp:sp>
    <dsp:sp modelId="{EB8B9CA0-8D85-4AB0-8D60-2AB7DCFA41B9}">
      <dsp:nvSpPr>
        <dsp:cNvPr id="0" name=""/>
        <dsp:cNvSpPr/>
      </dsp:nvSpPr>
      <dsp:spPr>
        <a:xfrm>
          <a:off x="56979" y="2743200"/>
          <a:ext cx="1016000" cy="10160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9CD69E5-64DD-4B26-9770-19F9B247DB2B}" type="datetimeFigureOut">
              <a:rPr lang="ru-RU" smtClean="0"/>
              <a:t>04.08.2026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384AAAB-B4CE-4702-89A0-8E5F2D39FF9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jp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3.jp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908720"/>
            <a:ext cx="7772400" cy="3240360"/>
          </a:xfrm>
        </p:spPr>
        <p:txBody>
          <a:bodyPr>
            <a:normAutofit/>
          </a:bodyPr>
          <a:lstStyle/>
          <a:p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детский сад № 78 города Тюмени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(МАДОУ д/с № 78 города Тюмени)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г. Тюмень., ул. Самарцева, д. 38.</a:t>
            </a:r>
            <a:br>
              <a:rPr lang="ru-RU" sz="18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chemeClr val="bg1"/>
                </a:solidFill>
              </a:rPr>
              <a:t>Проект для дошкольников</a:t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«Лето – яркая пора»</a:t>
            </a:r>
          </a:p>
        </p:txBody>
      </p:sp>
      <p:pic>
        <p:nvPicPr>
          <p:cNvPr id="5" name="image1.png"/>
          <p:cNvPicPr/>
          <p:nvPr/>
        </p:nvPicPr>
        <p:blipFill>
          <a:blip r:embed="rId2" cstate="print"/>
          <a:srcRect l="-330" t="26859"/>
          <a:stretch>
            <a:fillRect/>
          </a:stretch>
        </p:blipFill>
        <p:spPr>
          <a:xfrm>
            <a:off x="4139952" y="764704"/>
            <a:ext cx="720080" cy="864096"/>
          </a:xfrm>
          <a:prstGeom prst="rect">
            <a:avLst/>
          </a:prstGeom>
          <a:ln/>
        </p:spPr>
      </p:pic>
      <p:sp>
        <p:nvSpPr>
          <p:cNvPr id="6" name="Подзаголовок 5"/>
          <p:cNvSpPr txBox="1">
            <a:spLocks noGrp="1"/>
          </p:cNvSpPr>
          <p:nvPr>
            <p:ph type="subTitle" idx="1"/>
          </p:nvPr>
        </p:nvSpPr>
        <p:spPr>
          <a:xfrm>
            <a:off x="467544" y="4005064"/>
            <a:ext cx="834501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Тюмень, 2026г.</a:t>
            </a:r>
          </a:p>
        </p:txBody>
      </p:sp>
    </p:spTree>
    <p:extLst>
      <p:ext uri="{BB962C8B-B14F-4D97-AF65-F5344CB8AC3E}">
        <p14:creationId xmlns:p14="http://schemas.microsoft.com/office/powerpoint/2010/main" val="20411714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99992" y="404664"/>
            <a:ext cx="4557192" cy="940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ПРИРОДНЫЕ ЯВЛЕНИЯ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2364" y="3573016"/>
            <a:ext cx="4032448" cy="302433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04" b="6142"/>
          <a:stretch/>
        </p:blipFill>
        <p:spPr>
          <a:xfrm>
            <a:off x="332214" y="1611005"/>
            <a:ext cx="4167778" cy="217098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19"/>
          <a:stretch/>
        </p:blipFill>
        <p:spPr>
          <a:xfrm>
            <a:off x="4762364" y="1772816"/>
            <a:ext cx="3360000" cy="157702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3973834"/>
            <a:ext cx="3528392" cy="264701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73182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24139" y="332656"/>
            <a:ext cx="4557192" cy="940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БЕЗОПАСНОСТЬ НА ВОДЕ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160"/>
          <a:stretch/>
        </p:blipFill>
        <p:spPr>
          <a:xfrm>
            <a:off x="286911" y="3659506"/>
            <a:ext cx="2952328" cy="292169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614316"/>
            <a:ext cx="3635896" cy="2045192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404664"/>
            <a:ext cx="2766709" cy="2780928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204" y="3861048"/>
            <a:ext cx="4932040" cy="278790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2636912"/>
            <a:ext cx="2537337" cy="179595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70657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15730" y="404664"/>
            <a:ext cx="4557192" cy="940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ОПЫТЫ И ЭКСПЕРИМЕНТЫ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193370"/>
            <a:ext cx="3024336" cy="537659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01" b="20277"/>
          <a:stretch/>
        </p:blipFill>
        <p:spPr>
          <a:xfrm>
            <a:off x="3419872" y="4005064"/>
            <a:ext cx="2273401" cy="261581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5041" y="1484784"/>
            <a:ext cx="1754166" cy="2338888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6" t="2638" r="7222"/>
          <a:stretch/>
        </p:blipFill>
        <p:spPr>
          <a:xfrm>
            <a:off x="5834066" y="1772816"/>
            <a:ext cx="3202430" cy="480707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5554265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15730" y="260648"/>
            <a:ext cx="4557192" cy="94096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ЛЕТНИЕ ЗАБАВЫ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19" t="6068" r="9043" b="4383"/>
          <a:stretch/>
        </p:blipFill>
        <p:spPr>
          <a:xfrm>
            <a:off x="251521" y="1052737"/>
            <a:ext cx="3210818" cy="266429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3861048"/>
            <a:ext cx="3803915" cy="285293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506" y="1608249"/>
            <a:ext cx="2811710" cy="2108783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4248" y="1156510"/>
            <a:ext cx="1920391" cy="256052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861048"/>
            <a:ext cx="3888432" cy="291632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4116977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15730" y="404664"/>
            <a:ext cx="4557192" cy="940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РАЗНОЦВЕТНОЕ ЛЕТО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052736"/>
            <a:ext cx="2880320" cy="216024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3284984"/>
            <a:ext cx="6012160" cy="338184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1" t="8887" r="13383" b="18690"/>
          <a:stretch/>
        </p:blipFill>
        <p:spPr>
          <a:xfrm>
            <a:off x="3347438" y="1052736"/>
            <a:ext cx="2158759" cy="210306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456" y="3409042"/>
            <a:ext cx="2443336" cy="325778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43" b="8331"/>
          <a:stretch/>
        </p:blipFill>
        <p:spPr>
          <a:xfrm>
            <a:off x="5652120" y="1336298"/>
            <a:ext cx="2880320" cy="181950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684980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139952" y="188640"/>
            <a:ext cx="4557192" cy="94096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Паспорт проекта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79512" y="1643316"/>
            <a:ext cx="87849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/>
              <a:t>Тип проекта: </a:t>
            </a:r>
            <a:r>
              <a:rPr lang="ru-RU" sz="2400" dirty="0"/>
              <a:t>исследовательски-творческий.</a:t>
            </a:r>
          </a:p>
          <a:p>
            <a:r>
              <a:rPr lang="ru-RU" sz="2400" b="1" dirty="0"/>
              <a:t>Продолжительность: </a:t>
            </a:r>
            <a:r>
              <a:rPr lang="ru-RU" sz="2400" dirty="0"/>
              <a:t>краткосрочный (июль).</a:t>
            </a:r>
          </a:p>
          <a:p>
            <a:r>
              <a:rPr lang="ru-RU" sz="2400" b="1" dirty="0"/>
              <a:t>Участники: </a:t>
            </a:r>
            <a:r>
              <a:rPr lang="ru-RU" sz="2400" dirty="0"/>
              <a:t>дети</a:t>
            </a:r>
            <a:r>
              <a:rPr lang="ru-RU" sz="2400" baseline="0" dirty="0"/>
              <a:t> </a:t>
            </a:r>
            <a:r>
              <a:rPr lang="ru-RU" sz="2400" dirty="0"/>
              <a:t>дошкольного возраста, воспитатели, родители.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3068960"/>
            <a:ext cx="864096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Актуальность: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 лето — идеальное время для познания окружающего мира через наблюдения, игры и эксперименты на свежем воздухе. Проект поможет не только расширить представления детей о летних изменениях в природе, но и закрепить правила безопасного поведения, воспитать бережное отношение к природе. </a:t>
            </a:r>
          </a:p>
        </p:txBody>
      </p:sp>
    </p:spTree>
    <p:extLst>
      <p:ext uri="{BB962C8B-B14F-4D97-AF65-F5344CB8AC3E}">
        <p14:creationId xmlns:p14="http://schemas.microsoft.com/office/powerpoint/2010/main" val="4081808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539553" y="2675467"/>
            <a:ext cx="7740848" cy="3450696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создание условий для гармоничного развития ребёнка в летний период; 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укрепление физического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психологического здоровья;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расширение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обогащение представлений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о разнообразии природы летом.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Цель проекта:</a:t>
            </a:r>
          </a:p>
        </p:txBody>
      </p:sp>
    </p:spTree>
    <p:extLst>
      <p:ext uri="{BB962C8B-B14F-4D97-AF65-F5344CB8AC3E}">
        <p14:creationId xmlns:p14="http://schemas.microsoft.com/office/powerpoint/2010/main" val="18562392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305647" y="332656"/>
            <a:ext cx="4557192" cy="940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(для детей)</a:t>
            </a:r>
          </a:p>
        </p:txBody>
      </p:sp>
      <p:sp>
        <p:nvSpPr>
          <p:cNvPr id="3" name="Объект 9"/>
          <p:cNvSpPr txBox="1">
            <a:spLocks/>
          </p:cNvSpPr>
          <p:nvPr/>
        </p:nvSpPr>
        <p:spPr>
          <a:xfrm>
            <a:off x="251520" y="1340768"/>
            <a:ext cx="8640960" cy="4853136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Symbol" pitchFamily="18" charset="2"/>
              <a:buNone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Образовательные: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Font typeface="Symbol" pitchFamily="18" charset="2"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- создать условия для осознанно-правильного отношения детей к окружающей природе, способствовать укреплению здоровья детей.</a:t>
            </a:r>
          </a:p>
          <a:p>
            <a:pPr marL="0" indent="0">
              <a:buFont typeface="Symbol" pitchFamily="18" charset="2"/>
              <a:buNone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Развивающие:</a:t>
            </a:r>
            <a:endParaRPr lang="ru-RU">
              <a:latin typeface="Times New Roman" pitchFamily="18" charset="0"/>
              <a:cs typeface="Times New Roman" pitchFamily="18" charset="0"/>
            </a:endParaRPr>
          </a:p>
          <a:p>
            <a:pPr>
              <a:buFontTx/>
              <a:buChar char="-"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развивать двигательные, интеллектуальные, творческие способности детей в разнообразных видах деятельности; способствовать накоплению у детей представлений об окружающем мире.</a:t>
            </a:r>
          </a:p>
          <a:p>
            <a:pPr marL="0" indent="0">
              <a:buFont typeface="Symbol" pitchFamily="18" charset="2"/>
              <a:buNone/>
            </a:pPr>
            <a:r>
              <a:rPr lang="ru-RU" b="1">
                <a:latin typeface="Times New Roman" pitchFamily="18" charset="0"/>
                <a:cs typeface="Times New Roman" pitchFamily="18" charset="0"/>
              </a:rPr>
              <a:t>Воспитательные:</a:t>
            </a:r>
            <a:r>
              <a:rPr lang="ru-RU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0" indent="0">
              <a:buFont typeface="Symbol" pitchFamily="18" charset="2"/>
              <a:buNone/>
            </a:pPr>
            <a:r>
              <a:rPr lang="ru-RU">
                <a:latin typeface="Times New Roman" pitchFamily="18" charset="0"/>
                <a:cs typeface="Times New Roman" pitchFamily="18" charset="0"/>
              </a:rPr>
              <a:t>- воспитывать любовь и бережное отношение к окружающей природе.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65070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355976" y="332656"/>
            <a:ext cx="4557192" cy="940966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Задачи проекта</a:t>
            </a:r>
          </a:p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(для педагогов)</a:t>
            </a:r>
          </a:p>
        </p:txBody>
      </p:sp>
      <p:sp>
        <p:nvSpPr>
          <p:cNvPr id="3" name="Объект 9"/>
          <p:cNvSpPr txBox="1">
            <a:spLocks/>
          </p:cNvSpPr>
          <p:nvPr/>
        </p:nvSpPr>
        <p:spPr>
          <a:xfrm>
            <a:off x="272208" y="1916832"/>
            <a:ext cx="8640960" cy="4061048"/>
          </a:xfrm>
          <a:prstGeom prst="rect">
            <a:avLst/>
          </a:prstGeom>
        </p:spPr>
        <p:txBody>
          <a:bodyPr>
            <a:no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76263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55663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4630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Symbol" pitchFamily="18" charset="2"/>
              <a:buChar char="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78308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10312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42316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743200" indent="-228600" algn="l" defTabSz="914400" rtl="0" eaLnBrk="1" latinLnBrk="0" hangingPunct="1">
              <a:spcBef>
                <a:spcPts val="384"/>
              </a:spcBef>
              <a:buClr>
                <a:schemeClr val="accent1"/>
              </a:buClr>
              <a:buFont typeface="Symbol" pitchFamily="18" charset="2"/>
              <a:buChar char="*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Создать условия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содержательной и разнообразной деятельности детей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Подготовить атрибуты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игр, бесед и развлечений.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Организовать творческие занятия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(рисование мелом на асфальте, лепка, музыкальные игры), в том числе с использованием природного материала.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Провести инструктажи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беседы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 детьми для поддержания безопасных условий, охраны жизни и здоровья детей в детском саду.</a:t>
            </a:r>
          </a:p>
        </p:txBody>
      </p:sp>
    </p:spTree>
    <p:extLst>
      <p:ext uri="{BB962C8B-B14F-4D97-AF65-F5344CB8AC3E}">
        <p14:creationId xmlns:p14="http://schemas.microsoft.com/office/powerpoint/2010/main" val="42099319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Этапы реализации проекта</a:t>
            </a: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900252542"/>
              </p:ext>
            </p:extLst>
          </p:nvPr>
        </p:nvGraphicFramePr>
        <p:xfrm>
          <a:off x="251520" y="234888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2323162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24139" y="260648"/>
            <a:ext cx="4557192" cy="94096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РАСТЕНИЯ</a:t>
            </a:r>
          </a:p>
        </p:txBody>
      </p:sp>
      <p:pic>
        <p:nvPicPr>
          <p:cNvPr id="2050" name="Picture 2" descr="C:\Users\Lana\Desktop\фото\растения\аппликация ромашка\IMG_20260706_14235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60376"/>
            <a:ext cx="3456384" cy="2592288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4054760"/>
            <a:ext cx="3323861" cy="2492896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2052" name="Picture 4" descr="C:\Users\Lana\Desktop\фото\растения\лепка грибы\IMG_20260709_144315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9962" y="2265648"/>
            <a:ext cx="3375340" cy="2531504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Lana\Desktop\фото\растения\рисование кудрявая березка- нетрадиционка\IMG_20260703_12234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1" y="4149080"/>
            <a:ext cx="3238779" cy="2304256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201614"/>
            <a:ext cx="3094762" cy="2321072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21" t="14587" r="13647" b="12100"/>
          <a:stretch/>
        </p:blipFill>
        <p:spPr>
          <a:xfrm>
            <a:off x="3275856" y="377473"/>
            <a:ext cx="1853522" cy="1648281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33" t="29539" r="31146" b="28055"/>
          <a:stretch/>
        </p:blipFill>
        <p:spPr>
          <a:xfrm>
            <a:off x="3908675" y="4941167"/>
            <a:ext cx="1386556" cy="1727945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1891092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647" y="3707649"/>
            <a:ext cx="3924947" cy="2943709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sp>
        <p:nvSpPr>
          <p:cNvPr id="2" name="Заголовок 1"/>
          <p:cNvSpPr txBox="1">
            <a:spLocks/>
          </p:cNvSpPr>
          <p:nvPr/>
        </p:nvSpPr>
        <p:spPr>
          <a:xfrm>
            <a:off x="4424139" y="260648"/>
            <a:ext cx="4557192" cy="94096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НАСЕКОМЫЕ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48" y="1052736"/>
            <a:ext cx="2808312" cy="2106234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Users\Lana\Desktop\фото\насекомые\беседа Расскажи о насекомом\IMG_20260701_214338.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114" t="17043" r="26469" b="2056"/>
          <a:stretch/>
        </p:blipFill>
        <p:spPr bwMode="auto">
          <a:xfrm>
            <a:off x="3203848" y="714425"/>
            <a:ext cx="1534085" cy="1922487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005064"/>
            <a:ext cx="3528392" cy="264629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2450" y="2767680"/>
            <a:ext cx="2628289" cy="1971217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5960" y="1517815"/>
            <a:ext cx="2980631" cy="2235474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336492310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424139" y="260648"/>
            <a:ext cx="4557192" cy="940966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ЖИВОТНЫЕ</a:t>
            </a:r>
          </a:p>
        </p:txBody>
      </p:sp>
      <p:pic>
        <p:nvPicPr>
          <p:cNvPr id="4098" name="Picture 2" descr="C:\Users\Lana\Desktop\фото\животный мир\лепка ежик\IMG_20260708_124118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56"/>
          <a:stretch/>
        </p:blipFill>
        <p:spPr bwMode="auto">
          <a:xfrm>
            <a:off x="270594" y="1340767"/>
            <a:ext cx="4153545" cy="2624338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Lana\Desktop\фото\животный мир\муз игра Лиса и зайцы\IMG_20260703_122511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697"/>
          <a:stretch/>
        </p:blipFill>
        <p:spPr bwMode="auto">
          <a:xfrm>
            <a:off x="4078858" y="3694577"/>
            <a:ext cx="4536577" cy="2880320"/>
          </a:xfrm>
          <a:prstGeom prst="rect">
            <a:avLst/>
          </a:prstGeom>
          <a:noFill/>
          <a:ln w="19050">
            <a:solidFill>
              <a:schemeClr val="accent1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694577"/>
            <a:ext cx="3360000" cy="252000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7147" y="1006649"/>
            <a:ext cx="2520000" cy="252000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1700808"/>
            <a:ext cx="2393107" cy="1794830"/>
          </a:xfrm>
          <a:prstGeom prst="rect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224042522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145</TotalTime>
  <Words>151</Words>
  <Application>Microsoft Office PowerPoint</Application>
  <PresentationFormat>Экран (4:3)</PresentationFormat>
  <Paragraphs>42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Candara</vt:lpstr>
      <vt:lpstr>Symbol</vt:lpstr>
      <vt:lpstr>Times New Roman</vt:lpstr>
      <vt:lpstr>Волна</vt:lpstr>
      <vt:lpstr> Муниципальное автономное дошкольное образовательное учреждение  детский сад № 78 города Тюмени (МАДОУ д/с № 78 города Тюмени) г. Тюмень., ул. Самарцева, д. 38. Проект для дошкольников «Лето – яркая пора»</vt:lpstr>
      <vt:lpstr>Презентация PowerPoint</vt:lpstr>
      <vt:lpstr>Цель проекта:</vt:lpstr>
      <vt:lpstr>Презентация PowerPoint</vt:lpstr>
      <vt:lpstr>Презентация PowerPoint</vt:lpstr>
      <vt:lpstr>Этапы реализации проекта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Департамент образования Администрации города Тюмени Муниципальное автономное дошкольное образовательное учреждение  детский сад № 78 города Тюмени (МАДОУ д/с № 78 города Тюмени) г. Тюмень., ул. Самарцева, д. 38. Проект для дошкольников «Лето – яркая пора»</dc:title>
  <dc:creator>Светлана Зебницкая</dc:creator>
  <cp:lastModifiedBy>user</cp:lastModifiedBy>
  <cp:revision>17</cp:revision>
  <dcterms:created xsi:type="dcterms:W3CDTF">2026-07-29T09:09:11Z</dcterms:created>
  <dcterms:modified xsi:type="dcterms:W3CDTF">2026-08-04T10:53:20Z</dcterms:modified>
</cp:coreProperties>
</file>